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2" r:id="rId6"/>
    <p:sldId id="261" r:id="rId7"/>
    <p:sldId id="259" r:id="rId8"/>
    <p:sldId id="258" r:id="rId9"/>
    <p:sldId id="271" r:id="rId10"/>
    <p:sldId id="272" r:id="rId11"/>
    <p:sldId id="273" r:id="rId12"/>
    <p:sldId id="274" r:id="rId13"/>
    <p:sldId id="275" r:id="rId14"/>
    <p:sldId id="276" r:id="rId15"/>
    <p:sldId id="270" r:id="rId16"/>
    <p:sldId id="26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95FC14-8814-4B04-4EAF-F91DE55E7302}" name="Ramya Vayuvegula" initials="RV" userId="S::ramyav@guddge.com::d6708f1c-7ec5-4f9b-8c21-26a64258263c" providerId="AD"/>
  <p188:author id="{194BE957-9FE5-931F-F4B9-796B75D2AB8B}" name="Mukesh Saraogi" initials="" userId="S::mukeshs@guddge.com::9276fccc-6e1a-4cd3-aa22-1f356b07a443" providerId="AD"/>
  <p188:author id="{8C9F21B3-9C67-A2A5-1E53-27E32127D9AC}" name="xatrian@gmail.com" initials="" userId="61b9944f0226a256" providerId="Windows Live"/>
  <p188:author id="{E3D8FBBB-38EA-7D9E-0C1D-E2DCF61AD1D2}" name="Adrianne Grady" initials="AG" userId="S::AdrianneG@guddge.com::52d1a445-37c4-476e-91d9-32e18e49f108" providerId="AD"/>
  <p188:author id="{68568DCB-1125-23C8-6B60-172ECCE5F5ED}" name="Adrianne Grady" initials="AG" userId="S::adrianneg@guddge.com::52d1a445-37c4-476e-91d9-32e18e49f108" providerId="AD"/>
  <p188:author id="{7EEBE9D9-A9CC-E15B-0519-4BE79D50AA63}" name="Steven Ng" initials="SN" userId="S::steven@guddge.com::ecbd6aaa-01c6-446f-a5dd-95d1c8273c3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2100"/>
    <a:srgbClr val="265E7E"/>
    <a:srgbClr val="1E4B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91" autoAdjust="0"/>
    <p:restoredTop sz="94660"/>
  </p:normalViewPr>
  <p:slideViewPr>
    <p:cSldViewPr snapToGrid="0">
      <p:cViewPr varScale="1">
        <p:scale>
          <a:sx n="89" d="100"/>
          <a:sy n="89" d="100"/>
        </p:scale>
        <p:origin x="76"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0A090B4F-D273-4732-8667-E47A7D72AEE8}" type="datetimeFigureOut">
              <a:rPr lang="en-US" smtClean="0"/>
              <a:t>9/12/2024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135769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4192249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246336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447817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090B4F-D273-4732-8667-E47A7D72AEE8}" type="datetimeFigureOut">
              <a:rPr lang="en-US" smtClean="0"/>
              <a:t>9/12/2024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451154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090B4F-D273-4732-8667-E47A7D72AEE8}" type="datetimeFigureOut">
              <a:rPr lang="en-US" smtClean="0"/>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2990071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90B4F-D273-4732-8667-E47A7D72AEE8}" type="datetimeFigureOut">
              <a:rPr lang="en-US" smtClean="0"/>
              <a:t>9/12/2024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540544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3614643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835662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3280812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941463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419827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090B4F-D273-4732-8667-E47A7D72AEE8}" type="datetimeFigureOut">
              <a:rPr lang="en-US" smtClean="0"/>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459686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A090B4F-D273-4732-8667-E47A7D72AEE8}" type="datetimeFigureOut">
              <a:rPr lang="en-US" smtClean="0"/>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761845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A090B4F-D273-4732-8667-E47A7D72AEE8}" type="datetimeFigureOut">
              <a:rPr lang="en-US" smtClean="0"/>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1812552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84555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090B4F-D273-4732-8667-E47A7D72AEE8}" type="datetimeFigureOut">
              <a:rPr lang="en-US" smtClean="0"/>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EB1F8-1E3A-467C-984A-DF8539207854}" type="slidenum">
              <a:rPr lang="en-US" smtClean="0"/>
              <a:t>‹#›</a:t>
            </a:fld>
            <a:endParaRPr lang="en-US"/>
          </a:p>
        </p:txBody>
      </p:sp>
    </p:spTree>
    <p:extLst>
      <p:ext uri="{BB962C8B-B14F-4D97-AF65-F5344CB8AC3E}">
        <p14:creationId xmlns:p14="http://schemas.microsoft.com/office/powerpoint/2010/main" val="3261346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A090B4F-D273-4732-8667-E47A7D72AEE8}" type="datetimeFigureOut">
              <a:rPr lang="en-US" smtClean="0"/>
              <a:t>9/12/2024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75EB1F8-1E3A-467C-984A-DF8539207854}" type="slidenum">
              <a:rPr lang="en-US" smtClean="0"/>
              <a:t>‹#›</a:t>
            </a:fld>
            <a:endParaRPr lang="en-US"/>
          </a:p>
        </p:txBody>
      </p:sp>
    </p:spTree>
    <p:extLst>
      <p:ext uri="{BB962C8B-B14F-4D97-AF65-F5344CB8AC3E}">
        <p14:creationId xmlns:p14="http://schemas.microsoft.com/office/powerpoint/2010/main" val="39994403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guddge.org&#8203;" TargetMode="External"/><Relationship Id="rId4" Type="http://schemas.openxmlformats.org/officeDocument/2006/relationships/hyperlink" Target="http://www.guddge.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39000" b="-43000"/>
          </a:stretch>
        </a:blipFill>
        <a:effectLst/>
      </p:bgPr>
    </p:bg>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D30DAB4D-E1AF-4678-3590-87C9C2914F17}"/>
              </a:ext>
            </a:extLst>
          </p:cNvPr>
          <p:cNvSpPr/>
          <p:nvPr/>
        </p:nvSpPr>
        <p:spPr>
          <a:xfrm>
            <a:off x="2940231" y="0"/>
            <a:ext cx="10998654" cy="6858000"/>
          </a:xfrm>
          <a:prstGeom prst="parallelogram">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18FC8D8-B0C9-E005-3BCD-C2E34064F08B}"/>
              </a:ext>
            </a:extLst>
          </p:cNvPr>
          <p:cNvSpPr>
            <a:spLocks noGrp="1"/>
          </p:cNvSpPr>
          <p:nvPr>
            <p:ph type="subTitle" idx="1"/>
          </p:nvPr>
        </p:nvSpPr>
        <p:spPr>
          <a:xfrm>
            <a:off x="2428874" y="3401353"/>
            <a:ext cx="9144000" cy="1262087"/>
          </a:xfrm>
          <a:effectLst/>
        </p:spPr>
        <p:txBody>
          <a:bodyPr>
            <a:noAutofit/>
          </a:bodyPr>
          <a:lstStyle/>
          <a:p>
            <a:pPr>
              <a:lnSpc>
                <a:spcPct val="70000"/>
              </a:lnSpc>
            </a:pPr>
            <a:r>
              <a:rPr lang="en-US" sz="3800" dirty="0">
                <a:solidFill>
                  <a:srgbClr val="FF0000"/>
                </a:solidFill>
                <a:latin typeface="Aptos"/>
              </a:rPr>
              <a:t>Optimizing SAP Business Objects</a:t>
            </a:r>
          </a:p>
          <a:p>
            <a:pPr>
              <a:lnSpc>
                <a:spcPct val="70000"/>
              </a:lnSpc>
            </a:pPr>
            <a:r>
              <a:rPr lang="en-US" sz="3800" dirty="0">
                <a:solidFill>
                  <a:srgbClr val="FF0000"/>
                </a:solidFill>
                <a:latin typeface="Aptos"/>
              </a:rPr>
              <a:t>Platform Support:</a:t>
            </a:r>
          </a:p>
          <a:p>
            <a:pPr>
              <a:lnSpc>
                <a:spcPct val="70000"/>
              </a:lnSpc>
            </a:pPr>
            <a:r>
              <a:rPr lang="en-US" sz="3800" dirty="0">
                <a:solidFill>
                  <a:srgbClr val="FF0000"/>
                </a:solidFill>
                <a:latin typeface="Aptos"/>
              </a:rPr>
              <a:t>A Case Study in Efficient Management</a:t>
            </a:r>
          </a:p>
        </p:txBody>
      </p:sp>
      <p:pic>
        <p:nvPicPr>
          <p:cNvPr id="5" name="Picture 4" descr="A blue text on a black background&#10;&#10;Description automatically generated">
            <a:extLst>
              <a:ext uri="{FF2B5EF4-FFF2-40B4-BE49-F238E27FC236}">
                <a16:creationId xmlns:a16="http://schemas.microsoft.com/office/drawing/2014/main" id="{BFC0659C-6714-4EFB-0AB4-9E961AD33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24" y="1015695"/>
            <a:ext cx="5248250" cy="1468470"/>
          </a:xfrm>
          <a:prstGeom prst="rect">
            <a:avLst/>
          </a:prstGeom>
          <a:effectLst/>
        </p:spPr>
      </p:pic>
      <p:sp>
        <p:nvSpPr>
          <p:cNvPr id="7" name="Rectangle 6">
            <a:extLst>
              <a:ext uri="{FF2B5EF4-FFF2-40B4-BE49-F238E27FC236}">
                <a16:creationId xmlns:a16="http://schemas.microsoft.com/office/drawing/2014/main" id="{B0ED8229-D8C2-1AA1-A6C8-138044909146}"/>
              </a:ext>
            </a:extLst>
          </p:cNvPr>
          <p:cNvSpPr/>
          <p:nvPr/>
        </p:nvSpPr>
        <p:spPr>
          <a:xfrm>
            <a:off x="9624060" y="4800600"/>
            <a:ext cx="1805940" cy="45720"/>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4DC89B7C-7122-3DDF-D431-E911DA32BAB8}"/>
              </a:ext>
            </a:extLst>
          </p:cNvPr>
          <p:cNvSpPr txBox="1">
            <a:spLocks/>
          </p:cNvSpPr>
          <p:nvPr/>
        </p:nvSpPr>
        <p:spPr>
          <a:xfrm>
            <a:off x="2428874" y="5115852"/>
            <a:ext cx="9144000" cy="1262087"/>
          </a:xfrm>
          <a:prstGeom prst="rect">
            <a:avLst/>
          </a:prstGeom>
          <a:effectLst/>
        </p:spPr>
        <p:txBody>
          <a:bodyPr vert="horz" lIns="91440" tIns="45720" rIns="91440" bIns="45720" rtlCol="0" anchor="t">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70000"/>
              </a:lnSpc>
            </a:pPr>
            <a:r>
              <a:rPr lang="en-US" sz="2800" err="1">
                <a:solidFill>
                  <a:schemeClr val="bg1">
                    <a:lumMod val="75000"/>
                    <a:lumOff val="25000"/>
                  </a:schemeClr>
                </a:solidFill>
                <a:latin typeface="Aptos"/>
              </a:rPr>
              <a:t>Guddge</a:t>
            </a:r>
            <a:r>
              <a:rPr lang="en-US" sz="2800">
                <a:solidFill>
                  <a:schemeClr val="bg1">
                    <a:lumMod val="75000"/>
                    <a:lumOff val="25000"/>
                  </a:schemeClr>
                </a:solidFill>
                <a:latin typeface="Aptos"/>
              </a:rPr>
              <a:t> LLC</a:t>
            </a:r>
          </a:p>
          <a:p>
            <a:pPr>
              <a:lnSpc>
                <a:spcPct val="70000"/>
              </a:lnSpc>
            </a:pPr>
            <a:r>
              <a:rPr lang="en-US" sz="1600">
                <a:solidFill>
                  <a:schemeClr val="bg1">
                    <a:lumMod val="75000"/>
                    <a:lumOff val="25000"/>
                  </a:schemeClr>
                </a:solidFill>
                <a:latin typeface="Aptos"/>
                <a:hlinkClick r:id="rId4"/>
              </a:rPr>
              <a:t>www.guddge.com</a:t>
            </a:r>
            <a:endParaRPr lang="en-US" sz="1600">
              <a:solidFill>
                <a:schemeClr val="bg1">
                  <a:lumMod val="75000"/>
                  <a:lumOff val="25000"/>
                </a:schemeClr>
              </a:solidFill>
              <a:latin typeface="Aptos" panose="020B0004020202020204" pitchFamily="34" charset="0"/>
              <a:hlinkClick r:id="rId4"/>
            </a:endParaRPr>
          </a:p>
          <a:p>
            <a:pPr>
              <a:lnSpc>
                <a:spcPct val="70000"/>
              </a:lnSpc>
            </a:pPr>
            <a:r>
              <a:rPr lang="en-US" sz="1600">
                <a:solidFill>
                  <a:schemeClr val="bg1">
                    <a:lumMod val="75000"/>
                    <a:lumOff val="25000"/>
                  </a:schemeClr>
                </a:solidFill>
                <a:latin typeface="Aptos"/>
                <a:hlinkClick r:id="rId5">
                  <a:extLst>
                    <a:ext uri="{A12FA001-AC4F-418D-AE19-62706E023703}">
                      <ahyp:hlinkClr xmlns:ahyp="http://schemas.microsoft.com/office/drawing/2018/hyperlinkcolor" val="tx"/>
                    </a:ext>
                  </a:extLst>
                </a:hlinkClick>
              </a:rPr>
              <a:t>www.guddge.org</a:t>
            </a:r>
            <a:endParaRPr lang="en-US" sz="1600">
              <a:solidFill>
                <a:schemeClr val="bg1">
                  <a:lumMod val="75000"/>
                  <a:lumOff val="25000"/>
                </a:schemeClr>
              </a:solidFill>
              <a:latin typeface="Aptos" panose="020B0004020202020204" pitchFamily="34" charset="0"/>
            </a:endParaRPr>
          </a:p>
        </p:txBody>
      </p:sp>
    </p:spTree>
    <p:extLst>
      <p:ext uri="{BB962C8B-B14F-4D97-AF65-F5344CB8AC3E}">
        <p14:creationId xmlns:p14="http://schemas.microsoft.com/office/powerpoint/2010/main" val="913486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Introduction &amp; Challenges</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5" name="TextBox 4">
            <a:extLst>
              <a:ext uri="{FF2B5EF4-FFF2-40B4-BE49-F238E27FC236}">
                <a16:creationId xmlns:a16="http://schemas.microsoft.com/office/drawing/2014/main" id="{8C726D0A-ECB3-D4C1-1569-2C4B757776F8}"/>
              </a:ext>
            </a:extLst>
          </p:cNvPr>
          <p:cNvSpPr txBox="1"/>
          <p:nvPr/>
        </p:nvSpPr>
        <p:spPr>
          <a:xfrm>
            <a:off x="1315078" y="1117335"/>
            <a:ext cx="9561844" cy="1959191"/>
          </a:xfrm>
          <a:prstGeom prst="rect">
            <a:avLst/>
          </a:prstGeom>
          <a:noFill/>
        </p:spPr>
        <p:txBody>
          <a:bodyPr wrap="square">
            <a:spAutoFit/>
          </a:bodyPr>
          <a:lstStyle/>
          <a:p>
            <a:pPr marL="0" marR="0" algn="ctr">
              <a:lnSpc>
                <a:spcPct val="107000"/>
              </a:lnSpc>
              <a:spcBef>
                <a:spcPts val="0"/>
              </a:spcBef>
              <a:spcAft>
                <a:spcPts val="0"/>
              </a:spcAft>
            </a:pPr>
            <a:r>
              <a:rPr lang="en-IN" sz="24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Introduction</a:t>
            </a:r>
            <a:endParaRPr lang="en-US" sz="24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r>
              <a:rPr lang="en-US" dirty="0">
                <a:solidFill>
                  <a:schemeClr val="bg1"/>
                </a:solidFill>
                <a:latin typeface="Aptos" panose="020B0004020202020204" pitchFamily="34" charset="0"/>
              </a:rPr>
              <a:t>Around year 2016, our California based Utility client recognized the need to streamline its SAP BusinessObjects platform support to ensure optimal performance, minimize downtime, and maximize the value derived from the BI system. This case study delves into how </a:t>
            </a:r>
            <a:r>
              <a:rPr lang="en-US" dirty="0" err="1">
                <a:solidFill>
                  <a:schemeClr val="bg1"/>
                </a:solidFill>
                <a:latin typeface="Aptos" panose="020B0004020202020204" pitchFamily="34" charset="0"/>
              </a:rPr>
              <a:t>Guddge</a:t>
            </a:r>
            <a:r>
              <a:rPr lang="en-US" dirty="0">
                <a:solidFill>
                  <a:schemeClr val="bg1"/>
                </a:solidFill>
                <a:latin typeface="Aptos" panose="020B0004020202020204" pitchFamily="34" charset="0"/>
              </a:rPr>
              <a:t> LLC successfully manages Client’s BusinessObjects Platform support to enhance system reliability, reduce support costs, and improve overall user satisfaction. </a:t>
            </a:r>
            <a:endParaRPr lang="en-US"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sp>
        <p:nvSpPr>
          <p:cNvPr id="11" name="TextBox 10">
            <a:extLst>
              <a:ext uri="{FF2B5EF4-FFF2-40B4-BE49-F238E27FC236}">
                <a16:creationId xmlns:a16="http://schemas.microsoft.com/office/drawing/2014/main" id="{3632BED3-222C-EDE3-D6C3-8BD4B849A784}"/>
              </a:ext>
            </a:extLst>
          </p:cNvPr>
          <p:cNvSpPr txBox="1"/>
          <p:nvPr/>
        </p:nvSpPr>
        <p:spPr>
          <a:xfrm>
            <a:off x="1315078" y="3295991"/>
            <a:ext cx="9561844" cy="2255554"/>
          </a:xfrm>
          <a:prstGeom prst="rect">
            <a:avLst/>
          </a:prstGeom>
          <a:noFill/>
        </p:spPr>
        <p:txBody>
          <a:bodyPr wrap="square">
            <a:spAutoFit/>
          </a:bodyPr>
          <a:lstStyle/>
          <a:p>
            <a:pPr marL="0" marR="0" algn="ctr">
              <a:lnSpc>
                <a:spcPct val="107000"/>
              </a:lnSpc>
              <a:spcBef>
                <a:spcPts val="0"/>
              </a:spcBef>
              <a:spcAft>
                <a:spcPts val="0"/>
              </a:spcAft>
            </a:pPr>
            <a:r>
              <a:rPr lang="en-US" sz="2400" b="1" u="sng"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Challenges</a:t>
            </a:r>
            <a:endParaRPr lang="en-US" sz="24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r>
              <a:rPr lang="en-US" dirty="0">
                <a:solidFill>
                  <a:schemeClr val="bg1"/>
                </a:solidFill>
                <a:latin typeface="Aptos" panose="020B0004020202020204" pitchFamily="34" charset="0"/>
              </a:rPr>
              <a:t>Client heavily relies on SAP BusinessObjects suites (SAP Business Objects, SAP Data Services, Information Steward, SAC) as its primary business intelligence platform for ETL processes, generating reports, analyzing data, and supporting decision-making. Client faced challenges related to performance, system outages, delayed support responses, and escalating support costs. In response, Client reevaluated and optimized its approach to BusinessObjects platform support by engaging </a:t>
            </a:r>
            <a:r>
              <a:rPr lang="en-US" dirty="0" err="1">
                <a:solidFill>
                  <a:schemeClr val="bg1"/>
                </a:solidFill>
                <a:latin typeface="Aptos" panose="020B0004020202020204" pitchFamily="34" charset="0"/>
              </a:rPr>
              <a:t>Guddge</a:t>
            </a:r>
            <a:r>
              <a:rPr lang="en-US" dirty="0">
                <a:solidFill>
                  <a:schemeClr val="bg1"/>
                </a:solidFill>
                <a:latin typeface="Aptos" panose="020B0004020202020204" pitchFamily="34" charset="0"/>
              </a:rPr>
              <a:t> LLC as their BOBJ Platform Support partner. </a:t>
            </a:r>
            <a:endParaRPr lang="en-US" sz="18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spTree>
    <p:extLst>
      <p:ext uri="{BB962C8B-B14F-4D97-AF65-F5344CB8AC3E}">
        <p14:creationId xmlns:p14="http://schemas.microsoft.com/office/powerpoint/2010/main" val="1567378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Strategies Implemented</a:t>
            </a:r>
          </a:p>
        </p:txBody>
      </p:sp>
      <p:sp>
        <p:nvSpPr>
          <p:cNvPr id="5" name="TextBox 4">
            <a:extLst>
              <a:ext uri="{FF2B5EF4-FFF2-40B4-BE49-F238E27FC236}">
                <a16:creationId xmlns:a16="http://schemas.microsoft.com/office/drawing/2014/main" id="{56E31DF6-50C4-42E0-9EAF-AEDD6CD4994D}"/>
              </a:ext>
            </a:extLst>
          </p:cNvPr>
          <p:cNvSpPr txBox="1"/>
          <p:nvPr/>
        </p:nvSpPr>
        <p:spPr>
          <a:xfrm>
            <a:off x="2002997" y="1428452"/>
            <a:ext cx="8186006" cy="4462760"/>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Strategies Implemented</a:t>
            </a:r>
          </a:p>
          <a:p>
            <a:endParaRPr lang="en-US" sz="20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Comprehensive Support Framework: </a:t>
            </a:r>
          </a:p>
          <a:p>
            <a:endParaRPr lang="en-US" sz="2000" b="1"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Collaborated with Client’s Analytics leads to establish a comprehensive support framework tailored to the organization's needs. </a:t>
            </a:r>
          </a:p>
          <a:p>
            <a:r>
              <a:rPr lang="en-US" sz="2000" dirty="0">
                <a:solidFill>
                  <a:schemeClr val="bg1"/>
                </a:solidFill>
                <a:latin typeface="Aptos" panose="020B0004020202020204" pitchFamily="34" charset="0"/>
              </a:rPr>
              <a:t>• Defined clear roles and responsibilities for our administrator support team to ensure accountability and efficient incident resolution. </a:t>
            </a:r>
          </a:p>
          <a:p>
            <a:r>
              <a:rPr lang="en-US" sz="2000" dirty="0">
                <a:solidFill>
                  <a:schemeClr val="bg1"/>
                </a:solidFill>
                <a:latin typeface="Aptos" panose="020B0004020202020204" pitchFamily="34" charset="0"/>
              </a:rPr>
              <a:t>• Provided regular communications to the user communities on planned outages and maintenance activities. </a:t>
            </a:r>
          </a:p>
          <a:p>
            <a:r>
              <a:rPr lang="en-US" sz="2000" dirty="0">
                <a:solidFill>
                  <a:schemeClr val="bg1"/>
                </a:solidFill>
                <a:latin typeface="Aptos" panose="020B0004020202020204" pitchFamily="34" charset="0"/>
              </a:rPr>
              <a:t>• Established open communication channels with end-users to gather feedback and address concerns promptly. </a:t>
            </a:r>
          </a:p>
          <a:p>
            <a:r>
              <a:rPr lang="en-US" sz="2000" dirty="0">
                <a:solidFill>
                  <a:schemeClr val="bg1"/>
                </a:solidFill>
                <a:latin typeface="Aptos" panose="020B0004020202020204" pitchFamily="34" charset="0"/>
              </a:rPr>
              <a:t>• Leveraged the Service Now ticketing system to streamline the reporting and resolution of issues within the defined SLA timelines. </a:t>
            </a:r>
          </a:p>
        </p:txBody>
      </p:sp>
    </p:spTree>
    <p:extLst>
      <p:ext uri="{BB962C8B-B14F-4D97-AF65-F5344CB8AC3E}">
        <p14:creationId xmlns:p14="http://schemas.microsoft.com/office/powerpoint/2010/main" val="2635389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Strategies Implemented</a:t>
            </a:r>
          </a:p>
        </p:txBody>
      </p:sp>
      <p:sp>
        <p:nvSpPr>
          <p:cNvPr id="4" name="TextBox 3">
            <a:extLst>
              <a:ext uri="{FF2B5EF4-FFF2-40B4-BE49-F238E27FC236}">
                <a16:creationId xmlns:a16="http://schemas.microsoft.com/office/drawing/2014/main" id="{66945ED2-83BC-0019-0C3A-D63FA24ED2BC}"/>
              </a:ext>
            </a:extLst>
          </p:cNvPr>
          <p:cNvSpPr txBox="1"/>
          <p:nvPr/>
        </p:nvSpPr>
        <p:spPr>
          <a:xfrm>
            <a:off x="1935956" y="1422815"/>
            <a:ext cx="8320088" cy="3662541"/>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Strategies Implemented</a:t>
            </a:r>
          </a:p>
          <a:p>
            <a:pPr algn="ctr"/>
            <a:endParaRPr lang="en-US" sz="2400" b="1"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Implementation and Deployment:</a:t>
            </a:r>
          </a:p>
          <a:p>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Re-architected the environments based on application demand. </a:t>
            </a:r>
          </a:p>
          <a:p>
            <a:r>
              <a:rPr lang="en-US" sz="2000" dirty="0">
                <a:solidFill>
                  <a:schemeClr val="bg1"/>
                </a:solidFill>
                <a:latin typeface="Aptos" panose="020B0004020202020204" pitchFamily="34" charset="0"/>
              </a:rPr>
              <a:t>• Collaborated with various Client IT teams – Cyber Security, Wintel team, Firewall security team, AD team, Database Admins, etc. to ensure smooth functioning of the applications. </a:t>
            </a:r>
          </a:p>
          <a:p>
            <a:r>
              <a:rPr lang="en-US" sz="2000" dirty="0">
                <a:solidFill>
                  <a:schemeClr val="bg1"/>
                </a:solidFill>
                <a:latin typeface="Aptos" panose="020B0004020202020204" pitchFamily="34" charset="0"/>
              </a:rPr>
              <a:t>• Worked closely with various Data Engineering teams to cater to their platform requirements. </a:t>
            </a:r>
          </a:p>
          <a:p>
            <a:r>
              <a:rPr lang="en-US" sz="2000" dirty="0">
                <a:solidFill>
                  <a:schemeClr val="bg1"/>
                </a:solidFill>
                <a:latin typeface="Aptos" panose="020B0004020202020204" pitchFamily="34" charset="0"/>
              </a:rPr>
              <a:t>• Instrumental in moving the servers to Cyber vault.</a:t>
            </a:r>
          </a:p>
        </p:txBody>
      </p:sp>
    </p:spTree>
    <p:extLst>
      <p:ext uri="{BB962C8B-B14F-4D97-AF65-F5344CB8AC3E}">
        <p14:creationId xmlns:p14="http://schemas.microsoft.com/office/powerpoint/2010/main" val="168673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Strategies Implemented</a:t>
            </a:r>
          </a:p>
        </p:txBody>
      </p:sp>
      <p:sp>
        <p:nvSpPr>
          <p:cNvPr id="3" name="TextBox 2">
            <a:extLst>
              <a:ext uri="{FF2B5EF4-FFF2-40B4-BE49-F238E27FC236}">
                <a16:creationId xmlns:a16="http://schemas.microsoft.com/office/drawing/2014/main" id="{73B0260C-7B70-F53F-A61E-E648D09D7656}"/>
              </a:ext>
            </a:extLst>
          </p:cNvPr>
          <p:cNvSpPr txBox="1"/>
          <p:nvPr/>
        </p:nvSpPr>
        <p:spPr>
          <a:xfrm>
            <a:off x="1931194" y="1426284"/>
            <a:ext cx="8329612" cy="2985433"/>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Strategies Implemented</a:t>
            </a:r>
          </a:p>
          <a:p>
            <a:pPr algn="ctr"/>
            <a:endParaRPr lang="en-US" sz="24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Proactive Monitoring and Maintenance:</a:t>
            </a:r>
          </a:p>
          <a:p>
            <a:pPr algn="ctr"/>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Proactively monitored the server health to identify potential issues.</a:t>
            </a:r>
          </a:p>
          <a:p>
            <a:r>
              <a:rPr lang="en-US" sz="2000" dirty="0">
                <a:solidFill>
                  <a:schemeClr val="bg1"/>
                </a:solidFill>
                <a:latin typeface="Aptos" panose="020B0004020202020204" pitchFamily="34" charset="0"/>
              </a:rPr>
              <a:t>• Scheduled regular maintenance activities to keep the BusinessObjects platform up-to-date and optimized including annual application upgrades. </a:t>
            </a:r>
          </a:p>
          <a:p>
            <a:r>
              <a:rPr lang="en-US" sz="2000" dirty="0">
                <a:solidFill>
                  <a:schemeClr val="bg1"/>
                </a:solidFill>
                <a:latin typeface="Aptos" panose="020B0004020202020204" pitchFamily="34" charset="0"/>
              </a:rPr>
              <a:t>• Troubleshoot and resolve issues encountered by developers and users.</a:t>
            </a:r>
          </a:p>
          <a:p>
            <a:r>
              <a:rPr lang="en-US" sz="2000" dirty="0">
                <a:solidFill>
                  <a:schemeClr val="bg1"/>
                </a:solidFill>
                <a:latin typeface="Aptos" panose="020B0004020202020204" pitchFamily="34" charset="0"/>
              </a:rPr>
              <a:t>• Remediated vulnerabilities.</a:t>
            </a:r>
          </a:p>
        </p:txBody>
      </p:sp>
    </p:spTree>
    <p:extLst>
      <p:ext uri="{BB962C8B-B14F-4D97-AF65-F5344CB8AC3E}">
        <p14:creationId xmlns:p14="http://schemas.microsoft.com/office/powerpoint/2010/main" val="4182806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Strategies Implemented</a:t>
            </a:r>
          </a:p>
        </p:txBody>
      </p:sp>
      <p:sp>
        <p:nvSpPr>
          <p:cNvPr id="3" name="TextBox 2">
            <a:extLst>
              <a:ext uri="{FF2B5EF4-FFF2-40B4-BE49-F238E27FC236}">
                <a16:creationId xmlns:a16="http://schemas.microsoft.com/office/drawing/2014/main" id="{73B0260C-7B70-F53F-A61E-E648D09D7656}"/>
              </a:ext>
            </a:extLst>
          </p:cNvPr>
          <p:cNvSpPr txBox="1"/>
          <p:nvPr/>
        </p:nvSpPr>
        <p:spPr>
          <a:xfrm>
            <a:off x="1931194" y="1426284"/>
            <a:ext cx="8329612" cy="2985433"/>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Strategies Implemented</a:t>
            </a:r>
          </a:p>
          <a:p>
            <a:pPr algn="ctr"/>
            <a:endParaRPr lang="en-US" sz="24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Data Governance and Security:</a:t>
            </a:r>
          </a:p>
          <a:p>
            <a:pPr algn="ctr"/>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Utilized SAP BusinessObjects security features to control user access, protecting sensitive information and maintaining data confidentiality.</a:t>
            </a:r>
          </a:p>
          <a:p>
            <a:r>
              <a:rPr lang="en-US" sz="2000" dirty="0">
                <a:solidFill>
                  <a:schemeClr val="bg1"/>
                </a:solidFill>
                <a:latin typeface="Aptos" panose="020B0004020202020204" pitchFamily="34" charset="0"/>
              </a:rPr>
              <a:t>• Leveraged Windows Active Directory (AD) groups to grant object access, allowing AD group owners to directly manage and control permissions to their users and developers. </a:t>
            </a:r>
          </a:p>
        </p:txBody>
      </p:sp>
    </p:spTree>
    <p:extLst>
      <p:ext uri="{BB962C8B-B14F-4D97-AF65-F5344CB8AC3E}">
        <p14:creationId xmlns:p14="http://schemas.microsoft.com/office/powerpoint/2010/main" val="396058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Strategies Implemented</a:t>
            </a:r>
          </a:p>
        </p:txBody>
      </p:sp>
      <p:sp>
        <p:nvSpPr>
          <p:cNvPr id="3" name="TextBox 2">
            <a:extLst>
              <a:ext uri="{FF2B5EF4-FFF2-40B4-BE49-F238E27FC236}">
                <a16:creationId xmlns:a16="http://schemas.microsoft.com/office/drawing/2014/main" id="{73B0260C-7B70-F53F-A61E-E648D09D7656}"/>
              </a:ext>
            </a:extLst>
          </p:cNvPr>
          <p:cNvSpPr txBox="1"/>
          <p:nvPr/>
        </p:nvSpPr>
        <p:spPr>
          <a:xfrm>
            <a:off x="1931194" y="1426284"/>
            <a:ext cx="8329612" cy="2985433"/>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Strategies Implemented</a:t>
            </a:r>
          </a:p>
          <a:p>
            <a:pPr algn="ctr"/>
            <a:endParaRPr lang="en-US" sz="24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Knowledge Transfer and Training:</a:t>
            </a:r>
          </a:p>
          <a:p>
            <a:pPr algn="ctr"/>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Conducted specialized training programs for the users to enhance their expertise in managing and troubleshooting their reports and jobs.</a:t>
            </a:r>
          </a:p>
          <a:p>
            <a:r>
              <a:rPr lang="en-US" sz="2000" dirty="0">
                <a:solidFill>
                  <a:schemeClr val="bg1"/>
                </a:solidFill>
                <a:latin typeface="Aptos" panose="020B0004020202020204" pitchFamily="34" charset="0"/>
              </a:rPr>
              <a:t>• Fostered a culture of continuous learning to stay abreast of new features, updates, and best practices.</a:t>
            </a:r>
          </a:p>
          <a:p>
            <a:endParaRPr lang="en-US" sz="2000" dirty="0">
              <a:solidFill>
                <a:schemeClr val="bg1"/>
              </a:solidFill>
              <a:latin typeface="Aptos" panose="020B0004020202020204" pitchFamily="34" charset="0"/>
            </a:endParaRPr>
          </a:p>
        </p:txBody>
      </p:sp>
    </p:spTree>
    <p:extLst>
      <p:ext uri="{BB962C8B-B14F-4D97-AF65-F5344CB8AC3E}">
        <p14:creationId xmlns:p14="http://schemas.microsoft.com/office/powerpoint/2010/main" val="313968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Results &amp; Benefits</a:t>
            </a:r>
          </a:p>
        </p:txBody>
      </p:sp>
      <p:sp>
        <p:nvSpPr>
          <p:cNvPr id="3" name="TextBox 2">
            <a:extLst>
              <a:ext uri="{FF2B5EF4-FFF2-40B4-BE49-F238E27FC236}">
                <a16:creationId xmlns:a16="http://schemas.microsoft.com/office/drawing/2014/main" id="{73B0260C-7B70-F53F-A61E-E648D09D7656}"/>
              </a:ext>
            </a:extLst>
          </p:cNvPr>
          <p:cNvSpPr txBox="1"/>
          <p:nvPr/>
        </p:nvSpPr>
        <p:spPr>
          <a:xfrm>
            <a:off x="1931194" y="1426284"/>
            <a:ext cx="8329612" cy="2677656"/>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Results and Benefits</a:t>
            </a:r>
          </a:p>
          <a:p>
            <a:pPr algn="ctr"/>
            <a:endParaRPr lang="en-US" sz="20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Cost Savings:</a:t>
            </a:r>
          </a:p>
          <a:p>
            <a:pPr algn="ctr"/>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Considerable cost-saving in providing platform support to the users by engaging </a:t>
            </a:r>
            <a:r>
              <a:rPr lang="en-US" sz="2000" dirty="0" err="1">
                <a:solidFill>
                  <a:schemeClr val="bg1"/>
                </a:solidFill>
                <a:latin typeface="Aptos" panose="020B0004020202020204" pitchFamily="34" charset="0"/>
              </a:rPr>
              <a:t>Guddge’s</a:t>
            </a:r>
            <a:r>
              <a:rPr lang="en-US" sz="2000" dirty="0">
                <a:solidFill>
                  <a:schemeClr val="bg1"/>
                </a:solidFill>
                <a:latin typeface="Aptos" panose="020B0004020202020204" pitchFamily="34" charset="0"/>
              </a:rPr>
              <a:t> Offshore team.</a:t>
            </a:r>
          </a:p>
          <a:p>
            <a:r>
              <a:rPr lang="en-US" sz="2000" dirty="0">
                <a:solidFill>
                  <a:schemeClr val="bg1"/>
                </a:solidFill>
                <a:latin typeface="Aptos" panose="020B0004020202020204" pitchFamily="34" charset="0"/>
              </a:rPr>
              <a:t>• Minimized the need for external support by engaging </a:t>
            </a:r>
            <a:r>
              <a:rPr lang="en-US" sz="2000" dirty="0" err="1">
                <a:solidFill>
                  <a:schemeClr val="bg1"/>
                </a:solidFill>
                <a:latin typeface="Aptos" panose="020B0004020202020204" pitchFamily="34" charset="0"/>
              </a:rPr>
              <a:t>Guddge’s</a:t>
            </a:r>
            <a:r>
              <a:rPr lang="en-US" sz="2000" dirty="0">
                <a:solidFill>
                  <a:schemeClr val="bg1"/>
                </a:solidFill>
                <a:latin typeface="Aptos" panose="020B0004020202020204" pitchFamily="34" charset="0"/>
              </a:rPr>
              <a:t> BI experts.</a:t>
            </a:r>
          </a:p>
          <a:p>
            <a:r>
              <a:rPr lang="en-US" sz="2000" dirty="0">
                <a:solidFill>
                  <a:schemeClr val="bg1"/>
                </a:solidFill>
                <a:latin typeface="Aptos" panose="020B0004020202020204" pitchFamily="34" charset="0"/>
              </a:rPr>
              <a:t>• Round the clock support with the time-difference</a:t>
            </a:r>
          </a:p>
        </p:txBody>
      </p:sp>
    </p:spTree>
    <p:extLst>
      <p:ext uri="{BB962C8B-B14F-4D97-AF65-F5344CB8AC3E}">
        <p14:creationId xmlns:p14="http://schemas.microsoft.com/office/powerpoint/2010/main" val="844434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Results &amp; Benefits</a:t>
            </a:r>
          </a:p>
        </p:txBody>
      </p:sp>
      <p:sp>
        <p:nvSpPr>
          <p:cNvPr id="3" name="TextBox 2">
            <a:extLst>
              <a:ext uri="{FF2B5EF4-FFF2-40B4-BE49-F238E27FC236}">
                <a16:creationId xmlns:a16="http://schemas.microsoft.com/office/drawing/2014/main" id="{73B0260C-7B70-F53F-A61E-E648D09D7656}"/>
              </a:ext>
            </a:extLst>
          </p:cNvPr>
          <p:cNvSpPr txBox="1"/>
          <p:nvPr/>
        </p:nvSpPr>
        <p:spPr>
          <a:xfrm>
            <a:off x="1931194" y="1426284"/>
            <a:ext cx="8329612" cy="2616101"/>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Results and Benefits</a:t>
            </a:r>
          </a:p>
          <a:p>
            <a:pPr algn="ctr"/>
            <a:endParaRPr lang="en-US" sz="20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Efficient Incident Resolution:</a:t>
            </a:r>
          </a:p>
          <a:p>
            <a:pPr algn="ctr"/>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Drastically reduced the time taken to resolve support tickets, resulting in increased user productivity. </a:t>
            </a:r>
          </a:p>
          <a:p>
            <a:r>
              <a:rPr lang="en-US" sz="2000" dirty="0">
                <a:solidFill>
                  <a:schemeClr val="bg1"/>
                </a:solidFill>
                <a:latin typeface="Aptos" panose="020B0004020202020204" pitchFamily="34" charset="0"/>
              </a:rPr>
              <a:t>• Enhanced user satisfaction with the support team's responsiveness and problem-solving capabilities.</a:t>
            </a:r>
          </a:p>
        </p:txBody>
      </p:sp>
    </p:spTree>
    <p:extLst>
      <p:ext uri="{BB962C8B-B14F-4D97-AF65-F5344CB8AC3E}">
        <p14:creationId xmlns:p14="http://schemas.microsoft.com/office/powerpoint/2010/main" val="4051893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Results &amp; Benefits</a:t>
            </a:r>
          </a:p>
        </p:txBody>
      </p:sp>
      <p:sp>
        <p:nvSpPr>
          <p:cNvPr id="3" name="TextBox 2">
            <a:extLst>
              <a:ext uri="{FF2B5EF4-FFF2-40B4-BE49-F238E27FC236}">
                <a16:creationId xmlns:a16="http://schemas.microsoft.com/office/drawing/2014/main" id="{73B0260C-7B70-F53F-A61E-E648D09D7656}"/>
              </a:ext>
            </a:extLst>
          </p:cNvPr>
          <p:cNvSpPr txBox="1"/>
          <p:nvPr/>
        </p:nvSpPr>
        <p:spPr>
          <a:xfrm>
            <a:off x="1931194" y="1426284"/>
            <a:ext cx="8329612" cy="2616101"/>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Results and Benefits</a:t>
            </a:r>
          </a:p>
          <a:p>
            <a:pPr algn="ctr"/>
            <a:endParaRPr lang="en-US" sz="20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Reduced Downtime:</a:t>
            </a:r>
          </a:p>
          <a:p>
            <a:pPr algn="ctr"/>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Achieved a significant reduction in unplanned downtime, leading to improved overall system reliability.</a:t>
            </a:r>
          </a:p>
          <a:p>
            <a:r>
              <a:rPr lang="en-US" sz="2000" dirty="0">
                <a:solidFill>
                  <a:schemeClr val="bg1"/>
                </a:solidFill>
                <a:latin typeface="Aptos" panose="020B0004020202020204" pitchFamily="34" charset="0"/>
              </a:rPr>
              <a:t>• Enhanced user confidence in the BusinessObjects platform's stability and performance.</a:t>
            </a:r>
          </a:p>
        </p:txBody>
      </p:sp>
    </p:spTree>
    <p:extLst>
      <p:ext uri="{BB962C8B-B14F-4D97-AF65-F5344CB8AC3E}">
        <p14:creationId xmlns:p14="http://schemas.microsoft.com/office/powerpoint/2010/main" val="3090659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pic>
        <p:nvPicPr>
          <p:cNvPr id="31" name="Picture 30" descr="A group of people working on a project">
            <a:extLst>
              <a:ext uri="{FF2B5EF4-FFF2-40B4-BE49-F238E27FC236}">
                <a16:creationId xmlns:a16="http://schemas.microsoft.com/office/drawing/2014/main" id="{15A05056-BF4D-D7B8-BFC3-0AF50CCE91E9}"/>
              </a:ext>
            </a:extLst>
          </p:cNvPr>
          <p:cNvPicPr>
            <a:picLocks noChangeAspect="1"/>
          </p:cNvPicPr>
          <p:nvPr/>
        </p:nvPicPr>
        <p:blipFill rotWithShape="1">
          <a:blip r:embed="rId3">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32" name="Subtitle 2">
            <a:extLst>
              <a:ext uri="{FF2B5EF4-FFF2-40B4-BE49-F238E27FC236}">
                <a16:creationId xmlns:a16="http://schemas.microsoft.com/office/drawing/2014/main" id="{6D812B2E-291D-2B07-3DF6-D1CBAC5F5E12}"/>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Results &amp; Benefits</a:t>
            </a:r>
          </a:p>
        </p:txBody>
      </p:sp>
      <p:sp>
        <p:nvSpPr>
          <p:cNvPr id="3" name="TextBox 2">
            <a:extLst>
              <a:ext uri="{FF2B5EF4-FFF2-40B4-BE49-F238E27FC236}">
                <a16:creationId xmlns:a16="http://schemas.microsoft.com/office/drawing/2014/main" id="{73B0260C-7B70-F53F-A61E-E648D09D7656}"/>
              </a:ext>
            </a:extLst>
          </p:cNvPr>
          <p:cNvSpPr txBox="1"/>
          <p:nvPr/>
        </p:nvSpPr>
        <p:spPr>
          <a:xfrm>
            <a:off x="1931194" y="1426284"/>
            <a:ext cx="8329612" cy="3231654"/>
          </a:xfrm>
          <a:prstGeom prst="rect">
            <a:avLst/>
          </a:prstGeom>
          <a:noFill/>
        </p:spPr>
        <p:txBody>
          <a:bodyPr wrap="square">
            <a:spAutoFit/>
          </a:bodyPr>
          <a:lstStyle/>
          <a:p>
            <a:pPr algn="ctr"/>
            <a:r>
              <a:rPr lang="en-US" sz="2400" b="1" dirty="0">
                <a:solidFill>
                  <a:schemeClr val="bg1"/>
                </a:solidFill>
                <a:latin typeface="Aptos" panose="020B0004020202020204" pitchFamily="34" charset="0"/>
              </a:rPr>
              <a:t>Results and Benefits</a:t>
            </a:r>
          </a:p>
          <a:p>
            <a:pPr algn="ctr"/>
            <a:endParaRPr lang="en-US" sz="2000" dirty="0">
              <a:solidFill>
                <a:schemeClr val="bg1"/>
              </a:solidFill>
              <a:latin typeface="Aptos" panose="020B0004020202020204" pitchFamily="34" charset="0"/>
            </a:endParaRPr>
          </a:p>
          <a:p>
            <a:r>
              <a:rPr lang="en-US" sz="2000" b="1" dirty="0">
                <a:solidFill>
                  <a:schemeClr val="bg1"/>
                </a:solidFill>
                <a:latin typeface="Aptos" panose="020B0004020202020204" pitchFamily="34" charset="0"/>
              </a:rPr>
              <a:t>Continuous Improvement:</a:t>
            </a:r>
          </a:p>
          <a:p>
            <a:pPr algn="ctr"/>
            <a:endParaRPr lang="en-US" sz="2000"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 Instituted regular reviews and audits to identify areas for ongoing improvement in applications and support processes.</a:t>
            </a:r>
          </a:p>
          <a:p>
            <a:r>
              <a:rPr lang="en-US" sz="2000" dirty="0">
                <a:solidFill>
                  <a:schemeClr val="bg1"/>
                </a:solidFill>
                <a:latin typeface="Aptos" panose="020B0004020202020204" pitchFamily="34" charset="0"/>
              </a:rPr>
              <a:t>• Maintained flexibility in adapting to changes in business requirements and technology advancements. </a:t>
            </a:r>
          </a:p>
          <a:p>
            <a:r>
              <a:rPr lang="en-US" sz="2000" dirty="0">
                <a:solidFill>
                  <a:schemeClr val="bg1"/>
                </a:solidFill>
                <a:latin typeface="Aptos" panose="020B0004020202020204" pitchFamily="34" charset="0"/>
              </a:rPr>
              <a:t>• Regularly upgraded the applications for users to leverage the latest application features.</a:t>
            </a:r>
          </a:p>
        </p:txBody>
      </p:sp>
    </p:spTree>
    <p:extLst>
      <p:ext uri="{BB962C8B-B14F-4D97-AF65-F5344CB8AC3E}">
        <p14:creationId xmlns:p14="http://schemas.microsoft.com/office/powerpoint/2010/main" val="3582660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Picture 69" descr="A group of people working on a project">
            <a:extLst>
              <a:ext uri="{FF2B5EF4-FFF2-40B4-BE49-F238E27FC236}">
                <a16:creationId xmlns:a16="http://schemas.microsoft.com/office/drawing/2014/main" id="{5F2A1053-3087-3784-999C-5C89D68B44FF}"/>
              </a:ext>
            </a:extLst>
          </p:cNvPr>
          <p:cNvPicPr>
            <a:picLocks noChangeAspect="1"/>
          </p:cNvPicPr>
          <p:nvPr/>
        </p:nvPicPr>
        <p:blipFill rotWithShape="1">
          <a:blip r:embed="rId2">
            <a:extLst>
              <a:ext uri="{28A0092B-C50C-407E-A947-70E740481C1C}">
                <a14:useLocalDpi xmlns:a14="http://schemas.microsoft.com/office/drawing/2010/main" val="0"/>
              </a:ext>
            </a:extLst>
          </a:blip>
          <a:srcRect t="67510" b="4463"/>
          <a:stretch/>
        </p:blipFill>
        <p:spPr>
          <a:xfrm>
            <a:off x="6458772" y="-4247"/>
            <a:ext cx="5733228" cy="806002"/>
          </a:xfrm>
          <a:prstGeom prst="rect">
            <a:avLst/>
          </a:prstGeom>
          <a:noFill/>
        </p:spPr>
      </p:pic>
      <p:sp>
        <p:nvSpPr>
          <p:cNvPr id="4" name="Subtitle 2">
            <a:extLst>
              <a:ext uri="{FF2B5EF4-FFF2-40B4-BE49-F238E27FC236}">
                <a16:creationId xmlns:a16="http://schemas.microsoft.com/office/drawing/2014/main" id="{2D72C1C6-2B55-B14B-A785-9E80D8D89B89}"/>
              </a:ext>
            </a:extLst>
          </p:cNvPr>
          <p:cNvSpPr>
            <a:spLocks noGrp="1"/>
          </p:cNvSpPr>
          <p:nvPr>
            <p:ph type="title"/>
          </p:nvPr>
        </p:nvSpPr>
        <p:spPr>
          <a:xfrm>
            <a:off x="0" y="-1383"/>
            <a:ext cx="11353800" cy="800274"/>
          </a:xfrm>
          <a:gradFill flip="none" rotWithShape="1">
            <a:gsLst>
              <a:gs pos="0">
                <a:srgbClr val="265E7E"/>
              </a:gs>
              <a:gs pos="70000">
                <a:srgbClr val="265E7E">
                  <a:lumMod val="71000"/>
                  <a:lumOff val="29000"/>
                </a:srgbClr>
              </a:gs>
              <a:gs pos="100000">
                <a:schemeClr val="accent1">
                  <a:tint val="23500"/>
                  <a:satMod val="160000"/>
                  <a:alpha val="0"/>
                </a:schemeClr>
              </a:gs>
            </a:gsLst>
            <a:lin ang="0" scaled="1"/>
            <a:tileRect/>
          </a:gradFill>
          <a:effectLst/>
        </p:spPr>
        <p:txBody>
          <a:bodyPr anchor="b">
            <a:noAutofit/>
          </a:bodyPr>
          <a:lstStyle/>
          <a:p>
            <a:pPr marL="60325">
              <a:lnSpc>
                <a:spcPct val="70000"/>
              </a:lnSpc>
            </a:pPr>
            <a:r>
              <a:rPr lang="en-US" sz="4800" dirty="0">
                <a:solidFill>
                  <a:schemeClr val="tx1"/>
                </a:solidFill>
                <a:latin typeface="Aptos" panose="020B0004020202020204" pitchFamily="34" charset="0"/>
              </a:rPr>
              <a:t>Conclusion</a:t>
            </a:r>
          </a:p>
        </p:txBody>
      </p:sp>
      <p:sp>
        <p:nvSpPr>
          <p:cNvPr id="66" name="Footer">
            <a:extLst>
              <a:ext uri="{FF2B5EF4-FFF2-40B4-BE49-F238E27FC236}">
                <a16:creationId xmlns:a16="http://schemas.microsoft.com/office/drawing/2014/main" id="{E5208A65-CB46-F99A-D8F8-25FF2BBC43FF}"/>
              </a:ext>
            </a:extLst>
          </p:cNvPr>
          <p:cNvSpPr txBox="1"/>
          <p:nvPr/>
        </p:nvSpPr>
        <p:spPr>
          <a:xfrm>
            <a:off x="10882866" y="6585441"/>
            <a:ext cx="1514798" cy="153888"/>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lumMod val="85000"/>
                    <a:lumOff val="15000"/>
                  </a:schemeClr>
                </a:solidFill>
                <a:latin typeface="Aptos" panose="020B0004020202020204" pitchFamily="34" charset="0"/>
                <a:cs typeface="Arial"/>
              </a:rPr>
              <a:t>© 2024 Guddge, LLC</a:t>
            </a:r>
          </a:p>
        </p:txBody>
      </p:sp>
      <p:pic>
        <p:nvPicPr>
          <p:cNvPr id="67" name="Picture 66" descr="A blue text on a black background&#10;&#10;Description automatically generated">
            <a:extLst>
              <a:ext uri="{FF2B5EF4-FFF2-40B4-BE49-F238E27FC236}">
                <a16:creationId xmlns:a16="http://schemas.microsoft.com/office/drawing/2014/main" id="{F86A45D2-288C-E66B-462C-17FEAF142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6" y="6285191"/>
            <a:ext cx="1495425" cy="566499"/>
          </a:xfrm>
          <a:prstGeom prst="rect">
            <a:avLst/>
          </a:prstGeom>
        </p:spPr>
      </p:pic>
      <p:sp>
        <p:nvSpPr>
          <p:cNvPr id="7" name="TextBox 6">
            <a:extLst>
              <a:ext uri="{FF2B5EF4-FFF2-40B4-BE49-F238E27FC236}">
                <a16:creationId xmlns:a16="http://schemas.microsoft.com/office/drawing/2014/main" id="{45FDBAFD-ED90-D830-46C7-403684EEEF07}"/>
              </a:ext>
            </a:extLst>
          </p:cNvPr>
          <p:cNvSpPr txBox="1"/>
          <p:nvPr/>
        </p:nvSpPr>
        <p:spPr>
          <a:xfrm>
            <a:off x="1257091" y="1500436"/>
            <a:ext cx="9677818" cy="2452146"/>
          </a:xfrm>
          <a:prstGeom prst="rect">
            <a:avLst/>
          </a:prstGeom>
          <a:noFill/>
        </p:spPr>
        <p:txBody>
          <a:bodyPr wrap="square">
            <a:spAutoFit/>
          </a:bodyPr>
          <a:lstStyle/>
          <a:p>
            <a:pPr marL="0" marR="0" algn="ctr">
              <a:lnSpc>
                <a:spcPct val="107000"/>
              </a:lnSpc>
              <a:spcBef>
                <a:spcPts val="0"/>
              </a:spcBef>
              <a:spcAft>
                <a:spcPts val="0"/>
              </a:spcAft>
            </a:pPr>
            <a:r>
              <a:rPr lang="en-IN" sz="24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rPr>
              <a:t>Conclusion</a:t>
            </a:r>
            <a:endParaRPr lang="en-IN" sz="2000" b="1"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endParaRPr lang="en-US" sz="20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a:p>
            <a:pPr marL="0" marR="0" algn="ctr">
              <a:lnSpc>
                <a:spcPct val="107000"/>
              </a:lnSpc>
              <a:spcBef>
                <a:spcPts val="0"/>
              </a:spcBef>
              <a:spcAft>
                <a:spcPts val="0"/>
              </a:spcAft>
            </a:pPr>
            <a:r>
              <a:rPr lang="en-US" sz="2000" dirty="0">
                <a:solidFill>
                  <a:schemeClr val="bg1"/>
                </a:solidFill>
                <a:latin typeface="Aptos" panose="020B0004020202020204" pitchFamily="34" charset="0"/>
              </a:rPr>
              <a:t>Through a strategic and holistic approach to managing Business Objects platform support, Client successfully transformed its Business Objects support framework, leading to improved system reliability, reduced costs, and enhanced user satisfaction. This case study emphasizes the essential measures implemented to guarantee the seamless operation of SAP business intelligence platforms.</a:t>
            </a:r>
            <a:endParaRPr lang="en-US" sz="2000" kern="100" dirty="0">
              <a:solidFill>
                <a:schemeClr val="bg1"/>
              </a:solidFill>
              <a:effectLst/>
              <a:latin typeface="Aptos" panose="020B0004020202020204" pitchFamily="34" charset="0"/>
              <a:ea typeface="Aptos" panose="020B0004020202020204" pitchFamily="34" charset="0"/>
              <a:cs typeface="Mangal" panose="02040503050203030202" pitchFamily="18" charset="0"/>
            </a:endParaRPr>
          </a:p>
        </p:txBody>
      </p:sp>
    </p:spTree>
    <p:extLst>
      <p:ext uri="{BB962C8B-B14F-4D97-AF65-F5344CB8AC3E}">
        <p14:creationId xmlns:p14="http://schemas.microsoft.com/office/powerpoint/2010/main" val="1733662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pic>
        <p:nvPicPr>
          <p:cNvPr id="4" name="Picture 3" descr="A blue and black hexagons on a black background">
            <a:extLst>
              <a:ext uri="{FF2B5EF4-FFF2-40B4-BE49-F238E27FC236}">
                <a16:creationId xmlns:a16="http://schemas.microsoft.com/office/drawing/2014/main" id="{766324FE-8828-24D3-659F-35BD5014E3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6" name="Parallelogram 5">
            <a:extLst>
              <a:ext uri="{FF2B5EF4-FFF2-40B4-BE49-F238E27FC236}">
                <a16:creationId xmlns:a16="http://schemas.microsoft.com/office/drawing/2014/main" id="{D30DAB4D-E1AF-4678-3590-87C9C2914F17}"/>
              </a:ext>
            </a:extLst>
          </p:cNvPr>
          <p:cNvSpPr/>
          <p:nvPr/>
        </p:nvSpPr>
        <p:spPr>
          <a:xfrm>
            <a:off x="-1723209" y="0"/>
            <a:ext cx="10998654" cy="6858000"/>
          </a:xfrm>
          <a:prstGeom prst="parallelogram">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18FC8D8-B0C9-E005-3BCD-C2E34064F08B}"/>
              </a:ext>
            </a:extLst>
          </p:cNvPr>
          <p:cNvSpPr>
            <a:spLocks noGrp="1"/>
          </p:cNvSpPr>
          <p:nvPr>
            <p:ph type="subTitle" idx="1"/>
          </p:nvPr>
        </p:nvSpPr>
        <p:spPr>
          <a:xfrm>
            <a:off x="447674" y="3210853"/>
            <a:ext cx="3248026" cy="1262087"/>
          </a:xfrm>
          <a:effectLst/>
        </p:spPr>
        <p:txBody>
          <a:bodyPr>
            <a:noAutofit/>
          </a:bodyPr>
          <a:lstStyle/>
          <a:p>
            <a:pPr algn="l">
              <a:lnSpc>
                <a:spcPct val="70000"/>
              </a:lnSpc>
            </a:pPr>
            <a:r>
              <a:rPr lang="en-US" sz="4800">
                <a:solidFill>
                  <a:srgbClr val="265E7E"/>
                </a:solidFill>
                <a:latin typeface="Aptos" panose="020B0004020202020204" pitchFamily="34" charset="0"/>
              </a:rPr>
              <a:t>Thank you!</a:t>
            </a:r>
          </a:p>
        </p:txBody>
      </p:sp>
      <p:pic>
        <p:nvPicPr>
          <p:cNvPr id="5" name="Picture 4" descr="A blue text on a black background&#10;&#10;Description automatically generated">
            <a:extLst>
              <a:ext uri="{FF2B5EF4-FFF2-40B4-BE49-F238E27FC236}">
                <a16:creationId xmlns:a16="http://schemas.microsoft.com/office/drawing/2014/main" id="{BFC0659C-6714-4EFB-0AB4-9E961AD33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446" y="673348"/>
            <a:ext cx="6451988" cy="1810817"/>
          </a:xfrm>
          <a:prstGeom prst="rect">
            <a:avLst/>
          </a:prstGeom>
          <a:effectLst/>
        </p:spPr>
      </p:pic>
      <p:sp>
        <p:nvSpPr>
          <p:cNvPr id="7" name="Rectangle 6">
            <a:extLst>
              <a:ext uri="{FF2B5EF4-FFF2-40B4-BE49-F238E27FC236}">
                <a16:creationId xmlns:a16="http://schemas.microsoft.com/office/drawing/2014/main" id="{B0ED8229-D8C2-1AA1-A6C8-138044909146}"/>
              </a:ext>
            </a:extLst>
          </p:cNvPr>
          <p:cNvSpPr/>
          <p:nvPr/>
        </p:nvSpPr>
        <p:spPr>
          <a:xfrm>
            <a:off x="548640" y="4602480"/>
            <a:ext cx="1868805" cy="53340"/>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06779983-34A5-6F6A-D4D6-91AD0E1E085D}"/>
              </a:ext>
            </a:extLst>
          </p:cNvPr>
          <p:cNvSpPr txBox="1">
            <a:spLocks/>
          </p:cNvSpPr>
          <p:nvPr/>
        </p:nvSpPr>
        <p:spPr>
          <a:xfrm>
            <a:off x="441960" y="4962036"/>
            <a:ext cx="3248026" cy="1262087"/>
          </a:xfrm>
          <a:prstGeom prst="rect">
            <a:avLst/>
          </a:prstGeom>
          <a:effectLst/>
        </p:spPr>
        <p:txBody>
          <a:bodyPr vert="horz" lIns="91440" tIns="45720" rIns="91440" bIns="45720" rtlCol="0" anchor="t">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70000"/>
              </a:lnSpc>
            </a:pPr>
            <a:r>
              <a:rPr lang="en-US" sz="1600" b="1">
                <a:solidFill>
                  <a:schemeClr val="bg1">
                    <a:lumMod val="75000"/>
                    <a:lumOff val="25000"/>
                  </a:schemeClr>
                </a:solidFill>
                <a:latin typeface="Aptos" panose="020B0004020202020204" pitchFamily="34" charset="0"/>
              </a:rPr>
              <a:t>Website</a:t>
            </a:r>
            <a:r>
              <a:rPr lang="en-US" sz="1600">
                <a:solidFill>
                  <a:schemeClr val="bg1">
                    <a:lumMod val="75000"/>
                    <a:lumOff val="25000"/>
                  </a:schemeClr>
                </a:solidFill>
                <a:latin typeface="Aptos" panose="020B0004020202020204" pitchFamily="34" charset="0"/>
              </a:rPr>
              <a:t>: guddge.com</a:t>
            </a:r>
          </a:p>
          <a:p>
            <a:pPr algn="l">
              <a:lnSpc>
                <a:spcPct val="70000"/>
              </a:lnSpc>
            </a:pPr>
            <a:r>
              <a:rPr lang="en-US" sz="1600" b="1">
                <a:solidFill>
                  <a:schemeClr val="bg1">
                    <a:lumMod val="75000"/>
                    <a:lumOff val="25000"/>
                  </a:schemeClr>
                </a:solidFill>
                <a:latin typeface="Aptos" panose="020B0004020202020204" pitchFamily="34" charset="0"/>
              </a:rPr>
              <a:t>Contact</a:t>
            </a:r>
            <a:r>
              <a:rPr lang="en-US" sz="1600">
                <a:solidFill>
                  <a:schemeClr val="bg1">
                    <a:lumMod val="75000"/>
                    <a:lumOff val="25000"/>
                  </a:schemeClr>
                </a:solidFill>
                <a:latin typeface="Aptos" panose="020B0004020202020204" pitchFamily="34" charset="0"/>
              </a:rPr>
              <a:t>: sales@guddge.com</a:t>
            </a:r>
          </a:p>
        </p:txBody>
      </p:sp>
    </p:spTree>
    <p:extLst>
      <p:ext uri="{BB962C8B-B14F-4D97-AF65-F5344CB8AC3E}">
        <p14:creationId xmlns:p14="http://schemas.microsoft.com/office/powerpoint/2010/main" val="54692379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046ba77-c11e-4fe3-a711-e9cf2f0d531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5E5F2DAD93DFB4187758C9C306315A5" ma:contentTypeVersion="13" ma:contentTypeDescription="Create a new document." ma:contentTypeScope="" ma:versionID="8ac00c28e26e7d76a9ab591ad5af8ab3">
  <xsd:schema xmlns:xsd="http://www.w3.org/2001/XMLSchema" xmlns:xs="http://www.w3.org/2001/XMLSchema" xmlns:p="http://schemas.microsoft.com/office/2006/metadata/properties" xmlns:ns3="0046ba77-c11e-4fe3-a711-e9cf2f0d5312" xmlns:ns4="88b43f25-fe56-4135-9e9b-eea4fccb5047" targetNamespace="http://schemas.microsoft.com/office/2006/metadata/properties" ma:root="true" ma:fieldsID="c66e579bad2e1c1b2fb654ef92d8115a" ns3:_="" ns4:_="">
    <xsd:import namespace="0046ba77-c11e-4fe3-a711-e9cf2f0d5312"/>
    <xsd:import namespace="88b43f25-fe56-4135-9e9b-eea4fccb504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46ba77-c11e-4fe3-a711-e9cf2f0d531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43f25-fe56-4135-9e9b-eea4fccb504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5C140A-76AD-4126-A096-C20F1580B120}">
  <ds:schemaRefs>
    <ds:schemaRef ds:uri="http://purl.org/dc/elements/1.1/"/>
    <ds:schemaRef ds:uri="http://purl.org/dc/dcmitype/"/>
    <ds:schemaRef ds:uri="88b43f25-fe56-4135-9e9b-eea4fccb5047"/>
    <ds:schemaRef ds:uri="0046ba77-c11e-4fe3-a711-e9cf2f0d5312"/>
    <ds:schemaRef ds:uri="http://schemas.openxmlformats.org/package/2006/metadata/core-properties"/>
    <ds:schemaRef ds:uri="http://purl.org/dc/terms/"/>
    <ds:schemaRef ds:uri="http://schemas.microsoft.com/office/2006/metadata/properties"/>
    <ds:schemaRef ds:uri="http://www.w3.org/XML/1998/namespace"/>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C18E2F0F-E7D3-419E-AB62-0619EDEFD4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46ba77-c11e-4fe3-a711-e9cf2f0d5312"/>
    <ds:schemaRef ds:uri="88b43f25-fe56-4135-9e9b-eea4fccb50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65D03D9-A9DB-47F6-BCA7-BDC2558CC0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QuickSight - White Paper Report 09122024</Template>
  <TotalTime>22</TotalTime>
  <Words>818</Words>
  <Application>Microsoft Office PowerPoint</Application>
  <PresentationFormat>Widescreen</PresentationFormat>
  <Paragraphs>101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Arial</vt:lpstr>
      <vt:lpstr>Corbel</vt:lpstr>
      <vt:lpstr>Depth</vt:lpstr>
      <vt:lpstr>PowerPoint Presentation</vt:lpstr>
      <vt:lpstr>Introduction &amp; Challenges</vt:lpstr>
      <vt:lpstr>Strategies Implemented</vt:lpstr>
      <vt:lpstr>Strategies Implemented</vt:lpstr>
      <vt:lpstr>Strategies Implemented</vt:lpstr>
      <vt:lpstr>Strategies Implemented</vt:lpstr>
      <vt:lpstr>Strategies Implemented</vt:lpstr>
      <vt:lpstr>Results &amp; Benefits</vt:lpstr>
      <vt:lpstr>Results &amp; Benefits</vt:lpstr>
      <vt:lpstr>Results &amp; Benefits</vt:lpstr>
      <vt:lpstr>Results &amp; Benefits</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xatrian@gmail.com</dc:creator>
  <cp:lastModifiedBy>xatrian@gmail.com</cp:lastModifiedBy>
  <cp:revision>2</cp:revision>
  <dcterms:created xsi:type="dcterms:W3CDTF">2024-09-13T04:30:21Z</dcterms:created>
  <dcterms:modified xsi:type="dcterms:W3CDTF">2024-09-13T04:52:56Z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0x010100B5E5F2DAD93DFB4187758C9C306315A5</vt:lpwstr>
  </property>
</Properties>
</file>