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2" r:id="rId6"/>
    <p:sldId id="261" r:id="rId7"/>
    <p:sldId id="259" r:id="rId8"/>
    <p:sldId id="258" r:id="rId9"/>
    <p:sldId id="260" r:id="rId10"/>
    <p:sldId id="263" r:id="rId11"/>
    <p:sldId id="265" r:id="rId12"/>
    <p:sldId id="266" r:id="rId13"/>
    <p:sldId id="267" r:id="rId14"/>
    <p:sldId id="268" r:id="rId15"/>
    <p:sldId id="269" r:id="rId16"/>
    <p:sldId id="270" r:id="rId17"/>
    <p:sldId id="26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95FC14-8814-4B04-4EAF-F91DE55E7302}" name="Ramya Vayuvegula" initials="RV" userId="S::ramyav@guddge.com::d6708f1c-7ec5-4f9b-8c21-26a64258263c" providerId="AD"/>
  <p188:author id="{194BE957-9FE5-931F-F4B9-796B75D2AB8B}" name="Mukesh Saraogi" initials="" userId="S::mukeshs@guddge.com::9276fccc-6e1a-4cd3-aa22-1f356b07a443" providerId="AD"/>
  <p188:author id="{8C9F21B3-9C67-A2A5-1E53-27E32127D9AC}" name="xatrian@gmail.com" initials="" userId="61b9944f0226a256" providerId="Windows Live"/>
  <p188:author id="{E3D8FBBB-38EA-7D9E-0C1D-E2DCF61AD1D2}" name="Adrianne Grady" initials="AG" userId="S::AdrianneG@guddge.com::52d1a445-37c4-476e-91d9-32e18e49f108" providerId="AD"/>
  <p188:author id="{68568DCB-1125-23C8-6B60-172ECCE5F5ED}" name="Adrianne Grady" initials="AG" userId="S::adrianneg@guddge.com::52d1a445-37c4-476e-91d9-32e18e49f108" providerId="AD"/>
  <p188:author id="{7EEBE9D9-A9CC-E15B-0519-4BE79D50AA63}" name="Steven Ng" initials="SN" userId="S::steven@guddge.com::ecbd6aaa-01c6-446f-a5dd-95d1c8273c3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2100"/>
    <a:srgbClr val="265E7E"/>
    <a:srgbClr val="1E4B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9F3E6F-745C-40F3-A55C-50DC2247E752}" v="38" dt="2024-09-13T01:26:49.0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9" autoAdjust="0"/>
    <p:restoredTop sz="94660"/>
  </p:normalViewPr>
  <p:slideViewPr>
    <p:cSldViewPr snapToGrid="0">
      <p:cViewPr varScale="1">
        <p:scale>
          <a:sx n="95" d="100"/>
          <a:sy n="95" d="100"/>
        </p:scale>
        <p:origin x="80"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0A090B4F-D273-4732-8667-E47A7D72AEE8}" type="datetimeFigureOut">
              <a:rPr lang="en-US" smtClean="0"/>
              <a:t>9/12/2024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135769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090B4F-D273-4732-8667-E47A7D72AEE8}"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4192249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A090B4F-D273-4732-8667-E47A7D72AEE8}"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2463367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447817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090B4F-D273-4732-8667-E47A7D72AEE8}" type="datetimeFigureOut">
              <a:rPr lang="en-US" smtClean="0"/>
              <a:t>9/12/2024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451154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090B4F-D273-4732-8667-E47A7D72AEE8}" type="datetimeFigureOut">
              <a:rPr lang="en-US" smtClean="0"/>
              <a:t>9/12/2024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2990071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90B4F-D273-4732-8667-E47A7D72AEE8}" type="datetimeFigureOut">
              <a:rPr lang="en-US" smtClean="0"/>
              <a:t>9/12/2024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540544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3614643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835662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3280812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941463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2419827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459686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A090B4F-D273-4732-8667-E47A7D72AEE8}" type="datetimeFigureOut">
              <a:rPr lang="en-US" smtClean="0"/>
              <a:t>9/12/2024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761845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A090B4F-D273-4732-8667-E47A7D72AEE8}" type="datetimeFigureOut">
              <a:rPr lang="en-US" smtClean="0"/>
              <a:t>9/12/2024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812552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090B4F-D273-4732-8667-E47A7D72AEE8}"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84555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090B4F-D273-4732-8667-E47A7D72AEE8}"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3261346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0A090B4F-D273-4732-8667-E47A7D72AEE8}" type="datetimeFigureOut">
              <a:rPr lang="en-US" smtClean="0"/>
              <a:t>9/12/2024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75EB1F8-1E3A-467C-984A-DF8539207854}" type="slidenum">
              <a:rPr lang="en-US" smtClean="0"/>
              <a:t>‹#›</a:t>
            </a:fld>
            <a:endParaRPr lang="en-US"/>
          </a:p>
        </p:txBody>
      </p:sp>
    </p:spTree>
    <p:extLst>
      <p:ext uri="{BB962C8B-B14F-4D97-AF65-F5344CB8AC3E}">
        <p14:creationId xmlns:p14="http://schemas.microsoft.com/office/powerpoint/2010/main" val="39994403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guddge.org&#8203;" TargetMode="External"/><Relationship Id="rId4" Type="http://schemas.openxmlformats.org/officeDocument/2006/relationships/hyperlink" Target="http://www.guddge.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aws.amazon.com/quicksight/pricing/?p=pm&amp;c=aa&amp;pd=qs&amp;z=4"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aws.amazon.com/redshift/pricing/" TargetMode="External"/><Relationship Id="rId5" Type="http://schemas.openxmlformats.org/officeDocument/2006/relationships/hyperlink" Target="https://aws.amazon.com/glue/pricing/" TargetMode="External"/><Relationship Id="rId4" Type="http://schemas.openxmlformats.org/officeDocument/2006/relationships/hyperlink" Target="https://aws.amazon.com/s3/prici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39000" b="-43000"/>
          </a:stretch>
        </a:blipFill>
        <a:effectLst/>
      </p:bgPr>
    </p:bg>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D30DAB4D-E1AF-4678-3590-87C9C2914F17}"/>
              </a:ext>
            </a:extLst>
          </p:cNvPr>
          <p:cNvSpPr/>
          <p:nvPr/>
        </p:nvSpPr>
        <p:spPr>
          <a:xfrm>
            <a:off x="2940231" y="0"/>
            <a:ext cx="10998654" cy="6858000"/>
          </a:xfrm>
          <a:prstGeom prst="parallelogram">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18FC8D8-B0C9-E005-3BCD-C2E34064F08B}"/>
              </a:ext>
            </a:extLst>
          </p:cNvPr>
          <p:cNvSpPr>
            <a:spLocks noGrp="1"/>
          </p:cNvSpPr>
          <p:nvPr>
            <p:ph type="subTitle" idx="1"/>
          </p:nvPr>
        </p:nvSpPr>
        <p:spPr>
          <a:xfrm>
            <a:off x="2428874" y="3401353"/>
            <a:ext cx="9144000" cy="1262087"/>
          </a:xfrm>
          <a:effectLst/>
        </p:spPr>
        <p:txBody>
          <a:bodyPr>
            <a:noAutofit/>
          </a:bodyPr>
          <a:lstStyle/>
          <a:p>
            <a:pPr>
              <a:lnSpc>
                <a:spcPct val="70000"/>
              </a:lnSpc>
            </a:pPr>
            <a:r>
              <a:rPr lang="en-US" sz="3800" dirty="0">
                <a:solidFill>
                  <a:srgbClr val="FF0000"/>
                </a:solidFill>
                <a:latin typeface="Aptos"/>
              </a:rPr>
              <a:t>Accelerating Data Insights with AWS:</a:t>
            </a:r>
          </a:p>
          <a:p>
            <a:pPr>
              <a:lnSpc>
                <a:spcPct val="70000"/>
              </a:lnSpc>
            </a:pPr>
            <a:r>
              <a:rPr lang="en-US" sz="3800" dirty="0">
                <a:solidFill>
                  <a:srgbClr val="FF0000"/>
                </a:solidFill>
                <a:latin typeface="Aptos"/>
              </a:rPr>
              <a:t>S3, Glue, Redshift, and </a:t>
            </a:r>
            <a:r>
              <a:rPr lang="en-US" sz="3800" dirty="0" err="1">
                <a:solidFill>
                  <a:srgbClr val="FF0000"/>
                </a:solidFill>
                <a:latin typeface="Aptos"/>
              </a:rPr>
              <a:t>QuickSight</a:t>
            </a:r>
            <a:endParaRPr lang="en-US" sz="3800" dirty="0">
              <a:solidFill>
                <a:srgbClr val="FF0000"/>
              </a:solidFill>
              <a:latin typeface="Aptos"/>
            </a:endParaRPr>
          </a:p>
        </p:txBody>
      </p:sp>
      <p:pic>
        <p:nvPicPr>
          <p:cNvPr id="5" name="Picture 4" descr="A blue text on a black background&#10;&#10;Description automatically generated">
            <a:extLst>
              <a:ext uri="{FF2B5EF4-FFF2-40B4-BE49-F238E27FC236}">
                <a16:creationId xmlns:a16="http://schemas.microsoft.com/office/drawing/2014/main" id="{BFC0659C-6714-4EFB-0AB4-9E961AD33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24" y="1015695"/>
            <a:ext cx="5248250" cy="1468470"/>
          </a:xfrm>
          <a:prstGeom prst="rect">
            <a:avLst/>
          </a:prstGeom>
          <a:effectLst/>
        </p:spPr>
      </p:pic>
      <p:sp>
        <p:nvSpPr>
          <p:cNvPr id="7" name="Rectangle 6">
            <a:extLst>
              <a:ext uri="{FF2B5EF4-FFF2-40B4-BE49-F238E27FC236}">
                <a16:creationId xmlns:a16="http://schemas.microsoft.com/office/drawing/2014/main" id="{B0ED8229-D8C2-1AA1-A6C8-138044909146}"/>
              </a:ext>
            </a:extLst>
          </p:cNvPr>
          <p:cNvSpPr/>
          <p:nvPr/>
        </p:nvSpPr>
        <p:spPr>
          <a:xfrm>
            <a:off x="9624060" y="4800600"/>
            <a:ext cx="1805940" cy="45720"/>
          </a:xfrm>
          <a:prstGeom prst="rect">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a:extLst>
              <a:ext uri="{FF2B5EF4-FFF2-40B4-BE49-F238E27FC236}">
                <a16:creationId xmlns:a16="http://schemas.microsoft.com/office/drawing/2014/main" id="{4DC89B7C-7122-3DDF-D431-E911DA32BAB8}"/>
              </a:ext>
            </a:extLst>
          </p:cNvPr>
          <p:cNvSpPr txBox="1">
            <a:spLocks/>
          </p:cNvSpPr>
          <p:nvPr/>
        </p:nvSpPr>
        <p:spPr>
          <a:xfrm>
            <a:off x="2428874" y="5115852"/>
            <a:ext cx="9144000" cy="1262087"/>
          </a:xfrm>
          <a:prstGeom prst="rect">
            <a:avLst/>
          </a:prstGeom>
          <a:effectLst/>
        </p:spPr>
        <p:txBody>
          <a:bodyPr vert="horz" lIns="91440" tIns="45720" rIns="91440" bIns="45720" rtlCol="0" anchor="t">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70000"/>
              </a:lnSpc>
            </a:pPr>
            <a:r>
              <a:rPr lang="en-US" sz="2800" err="1">
                <a:solidFill>
                  <a:schemeClr val="bg1">
                    <a:lumMod val="75000"/>
                    <a:lumOff val="25000"/>
                  </a:schemeClr>
                </a:solidFill>
                <a:latin typeface="Aptos"/>
              </a:rPr>
              <a:t>Guddge</a:t>
            </a:r>
            <a:r>
              <a:rPr lang="en-US" sz="2800">
                <a:solidFill>
                  <a:schemeClr val="bg1">
                    <a:lumMod val="75000"/>
                    <a:lumOff val="25000"/>
                  </a:schemeClr>
                </a:solidFill>
                <a:latin typeface="Aptos"/>
              </a:rPr>
              <a:t> LLC</a:t>
            </a:r>
          </a:p>
          <a:p>
            <a:pPr>
              <a:lnSpc>
                <a:spcPct val="70000"/>
              </a:lnSpc>
            </a:pPr>
            <a:r>
              <a:rPr lang="en-US" sz="1600">
                <a:solidFill>
                  <a:schemeClr val="bg1">
                    <a:lumMod val="75000"/>
                    <a:lumOff val="25000"/>
                  </a:schemeClr>
                </a:solidFill>
                <a:latin typeface="Aptos"/>
                <a:hlinkClick r:id="rId4"/>
              </a:rPr>
              <a:t>www.guddge.com</a:t>
            </a:r>
            <a:endParaRPr lang="en-US" sz="1600">
              <a:solidFill>
                <a:schemeClr val="bg1">
                  <a:lumMod val="75000"/>
                  <a:lumOff val="25000"/>
                </a:schemeClr>
              </a:solidFill>
              <a:latin typeface="Aptos" panose="020B0004020202020204" pitchFamily="34" charset="0"/>
              <a:hlinkClick r:id="rId4"/>
            </a:endParaRPr>
          </a:p>
          <a:p>
            <a:pPr>
              <a:lnSpc>
                <a:spcPct val="70000"/>
              </a:lnSpc>
            </a:pPr>
            <a:r>
              <a:rPr lang="en-US" sz="1600">
                <a:solidFill>
                  <a:schemeClr val="bg1">
                    <a:lumMod val="75000"/>
                    <a:lumOff val="25000"/>
                  </a:schemeClr>
                </a:solidFill>
                <a:latin typeface="Aptos"/>
                <a:hlinkClick r:id="rId5">
                  <a:extLst>
                    <a:ext uri="{A12FA001-AC4F-418D-AE19-62706E023703}">
                      <ahyp:hlinkClr xmlns:ahyp="http://schemas.microsoft.com/office/drawing/2018/hyperlinkcolor" val="tx"/>
                    </a:ext>
                  </a:extLst>
                </a:hlinkClick>
              </a:rPr>
              <a:t>www.guddge.org</a:t>
            </a:r>
            <a:endParaRPr lang="en-US" sz="1600">
              <a:solidFill>
                <a:schemeClr val="bg1">
                  <a:lumMod val="75000"/>
                  <a:lumOff val="25000"/>
                </a:schemeClr>
              </a:solidFill>
              <a:latin typeface="Aptos" panose="020B0004020202020204" pitchFamily="34" charset="0"/>
            </a:endParaRPr>
          </a:p>
        </p:txBody>
      </p:sp>
    </p:spTree>
    <p:extLst>
      <p:ext uri="{BB962C8B-B14F-4D97-AF65-F5344CB8AC3E}">
        <p14:creationId xmlns:p14="http://schemas.microsoft.com/office/powerpoint/2010/main" val="913486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Introduction &amp; Overview</a:t>
            </a: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sp>
        <p:nvSpPr>
          <p:cNvPr id="5" name="TextBox 4">
            <a:extLst>
              <a:ext uri="{FF2B5EF4-FFF2-40B4-BE49-F238E27FC236}">
                <a16:creationId xmlns:a16="http://schemas.microsoft.com/office/drawing/2014/main" id="{8C726D0A-ECB3-D4C1-1569-2C4B757776F8}"/>
              </a:ext>
            </a:extLst>
          </p:cNvPr>
          <p:cNvSpPr txBox="1"/>
          <p:nvPr/>
        </p:nvSpPr>
        <p:spPr>
          <a:xfrm>
            <a:off x="1321022" y="924453"/>
            <a:ext cx="9561844" cy="1596976"/>
          </a:xfrm>
          <a:prstGeom prst="rect">
            <a:avLst/>
          </a:prstGeom>
          <a:noFill/>
        </p:spPr>
        <p:txBody>
          <a:bodyPr wrap="square">
            <a:spAutoFit/>
          </a:bodyPr>
          <a:lstStyle/>
          <a:p>
            <a:pPr marL="0" marR="0" algn="ctr">
              <a:lnSpc>
                <a:spcPct val="107000"/>
              </a:lnSpc>
              <a:spcBef>
                <a:spcPts val="0"/>
              </a:spcBef>
              <a:spcAft>
                <a:spcPts val="0"/>
              </a:spcAft>
            </a:pPr>
            <a:r>
              <a:rPr lang="en-IN" sz="2000" b="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Introduction</a:t>
            </a:r>
            <a:endParaRPr lang="en-US" sz="20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ctr">
              <a:lnSpc>
                <a:spcPct val="107000"/>
              </a:lnSpc>
              <a:spcBef>
                <a:spcPts val="0"/>
              </a:spcBef>
              <a:spcAft>
                <a:spcPts val="0"/>
              </a:spcAft>
            </a:pPr>
            <a:r>
              <a:rPr lang="en-IN"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In today's data-driven business environment, deriving quick and accurate insights from vast amounts of data is crucial. AWS offers a robust suite of services that create a seamless data pipeline from storage to visualization. This paper explores a typical data analytics scenario using AWS S3, Glue, Redshift, and QuickSight.</a:t>
            </a:r>
            <a:endParaRPr lang="en-US"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sp>
        <p:nvSpPr>
          <p:cNvPr id="7" name="TextBox 6">
            <a:extLst>
              <a:ext uri="{FF2B5EF4-FFF2-40B4-BE49-F238E27FC236}">
                <a16:creationId xmlns:a16="http://schemas.microsoft.com/office/drawing/2014/main" id="{13436859-9EE1-DBBF-79B5-8A9697EB22E9}"/>
              </a:ext>
            </a:extLst>
          </p:cNvPr>
          <p:cNvSpPr txBox="1"/>
          <p:nvPr/>
        </p:nvSpPr>
        <p:spPr>
          <a:xfrm>
            <a:off x="2942074" y="4239985"/>
            <a:ext cx="6307852" cy="378565"/>
          </a:xfrm>
          <a:prstGeom prst="rect">
            <a:avLst/>
          </a:prstGeom>
          <a:noFill/>
        </p:spPr>
        <p:txBody>
          <a:bodyPr wrap="square">
            <a:spAutoFit/>
          </a:bodyPr>
          <a:lstStyle/>
          <a:p>
            <a:pPr marL="0" marR="0" algn="ctr">
              <a:lnSpc>
                <a:spcPct val="107000"/>
              </a:lnSpc>
              <a:spcBef>
                <a:spcPts val="0"/>
              </a:spcBef>
              <a:spcAft>
                <a:spcPts val="0"/>
              </a:spcAft>
            </a:pPr>
            <a:r>
              <a:rPr lang="en-IN" sz="1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Data Processing Pipeline</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pic>
        <p:nvPicPr>
          <p:cNvPr id="9" name="Picture 8" descr="A screenshot of a computer&#10;&#10;Description automatically generated">
            <a:extLst>
              <a:ext uri="{FF2B5EF4-FFF2-40B4-BE49-F238E27FC236}">
                <a16:creationId xmlns:a16="http://schemas.microsoft.com/office/drawing/2014/main" id="{321EB78A-B358-EF00-6ACD-E93C16BDC6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7935" y="4647526"/>
            <a:ext cx="12192000" cy="2640029"/>
          </a:xfrm>
          <a:prstGeom prst="rect">
            <a:avLst/>
          </a:prstGeom>
        </p:spPr>
      </p:pic>
      <p:sp>
        <p:nvSpPr>
          <p:cNvPr id="11" name="TextBox 10">
            <a:extLst>
              <a:ext uri="{FF2B5EF4-FFF2-40B4-BE49-F238E27FC236}">
                <a16:creationId xmlns:a16="http://schemas.microsoft.com/office/drawing/2014/main" id="{3632BED3-222C-EDE3-D6C3-8BD4B849A784}"/>
              </a:ext>
            </a:extLst>
          </p:cNvPr>
          <p:cNvSpPr txBox="1"/>
          <p:nvPr/>
        </p:nvSpPr>
        <p:spPr>
          <a:xfrm>
            <a:off x="2327868" y="2646991"/>
            <a:ext cx="7536264" cy="1564018"/>
          </a:xfrm>
          <a:prstGeom prst="rect">
            <a:avLst/>
          </a:prstGeom>
          <a:noFill/>
        </p:spPr>
        <p:txBody>
          <a:bodyPr wrap="square">
            <a:spAutoFit/>
          </a:bodyPr>
          <a:lstStyle/>
          <a:p>
            <a:pPr marL="0" marR="0" algn="ctr">
              <a:lnSpc>
                <a:spcPct val="107000"/>
              </a:lnSpc>
              <a:spcBef>
                <a:spcPts val="0"/>
              </a:spcBef>
              <a:spcAft>
                <a:spcPts val="0"/>
              </a:spcAft>
            </a:pPr>
            <a:r>
              <a:rPr lang="en-IN" sz="1800" b="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Scenario Overview</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ctr">
              <a:lnSpc>
                <a:spcPct val="107000"/>
              </a:lnSpc>
              <a:spcBef>
                <a:spcPts val="0"/>
              </a:spcBef>
              <a:spcAft>
                <a:spcPts val="0"/>
              </a:spcAf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An infrastructure company needs to analyze large volumes of data to gain insights into maintenance plans, item details, span lengths, pipeline diameters, and anniversary information. The data is scattered across multiple sources in various formats.</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spTree>
    <p:extLst>
      <p:ext uri="{BB962C8B-B14F-4D97-AF65-F5344CB8AC3E}">
        <p14:creationId xmlns:p14="http://schemas.microsoft.com/office/powerpoint/2010/main" val="1567378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AWS: S3</a:t>
            </a:r>
          </a:p>
        </p:txBody>
      </p:sp>
      <p:sp>
        <p:nvSpPr>
          <p:cNvPr id="3" name="TextBox 2">
            <a:extLst>
              <a:ext uri="{FF2B5EF4-FFF2-40B4-BE49-F238E27FC236}">
                <a16:creationId xmlns:a16="http://schemas.microsoft.com/office/drawing/2014/main" id="{639BB888-C601-72A0-72B6-85E8F09542B6}"/>
              </a:ext>
            </a:extLst>
          </p:cNvPr>
          <p:cNvSpPr txBox="1"/>
          <p:nvPr/>
        </p:nvSpPr>
        <p:spPr>
          <a:xfrm>
            <a:off x="1695853" y="1527349"/>
            <a:ext cx="9525838" cy="1860381"/>
          </a:xfrm>
          <a:prstGeom prst="rect">
            <a:avLst/>
          </a:prstGeom>
          <a:noFill/>
        </p:spPr>
        <p:txBody>
          <a:bodyPr wrap="square">
            <a:spAutoFit/>
          </a:bodyPr>
          <a:lstStyle/>
          <a:p>
            <a:pPr marL="0" marR="0" algn="just">
              <a:lnSpc>
                <a:spcPct val="107000"/>
              </a:lnSpc>
              <a:spcBef>
                <a:spcPts val="0"/>
              </a:spcBef>
              <a:spcAft>
                <a:spcPts val="0"/>
              </a:spcAft>
            </a:pPr>
            <a:r>
              <a:rPr lang="en-IN" sz="1800" b="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AWS S3: Scalable Data Storage</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just">
              <a:lnSpc>
                <a:spcPct val="107000"/>
              </a:lnSpc>
              <a:spcBef>
                <a:spcPts val="0"/>
              </a:spcBef>
              <a:spcAft>
                <a:spcPts val="0"/>
              </a:spcAf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Amazon S3 serves as the foundation for storing raw data.</a:t>
            </a:r>
          </a:p>
          <a:p>
            <a:pPr marL="0" marR="0" algn="just">
              <a:lnSpc>
                <a:spcPct val="107000"/>
              </a:lnSpc>
              <a:spcBef>
                <a:spcPts val="0"/>
              </a:spcBef>
              <a:spcAft>
                <a:spcPts val="0"/>
              </a:spcAf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It offers scalable, secure, and highly available storage, capable of handling large datasets.</a:t>
            </a:r>
          </a:p>
          <a:p>
            <a:pPr marL="0" marR="0" algn="just">
              <a:lnSpc>
                <a:spcPct val="107000"/>
              </a:lnSpc>
              <a:spcBef>
                <a:spcPts val="0"/>
              </a:spcBef>
              <a:spcAft>
                <a:spcPts val="0"/>
              </a:spcAft>
            </a:pP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0"/>
              </a:spcAft>
              <a:buFont typeface="+mj-lt"/>
              <a:buAutoNum type="arabicPeriod"/>
              <a:tabLst>
                <a:tab pos="457200" algn="l"/>
              </a:tabLs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Create a "redshift-lab-001" bucket with "Input" and "Output" folders.</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0"/>
              </a:spcAft>
              <a:buFont typeface="+mj-lt"/>
              <a:buAutoNum type="arabicPeriod"/>
              <a:tabLst>
                <a:tab pos="457200" algn="l"/>
              </a:tabLs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Place the "Bridges and spans report" in the Input folder.</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pic>
        <p:nvPicPr>
          <p:cNvPr id="4" name="Picture 3">
            <a:extLst>
              <a:ext uri="{FF2B5EF4-FFF2-40B4-BE49-F238E27FC236}">
                <a16:creationId xmlns:a16="http://schemas.microsoft.com/office/drawing/2014/main" id="{EE4E01E9-62B3-43E8-B05F-3403B6B544FA}"/>
              </a:ext>
            </a:extLst>
          </p:cNvPr>
          <p:cNvPicPr>
            <a:picLocks noChangeAspect="1"/>
          </p:cNvPicPr>
          <p:nvPr/>
        </p:nvPicPr>
        <p:blipFill>
          <a:blip r:embed="rId4" cstate="print">
            <a:extLst>
              <a:ext uri="{28A0092B-C50C-407E-A947-70E740481C1C}">
                <a14:useLocalDpi xmlns:a14="http://schemas.microsoft.com/office/drawing/2010/main" val="0"/>
              </a:ext>
            </a:extLst>
          </a:blip>
          <a:srcRect r="287"/>
          <a:stretch/>
        </p:blipFill>
        <p:spPr bwMode="auto">
          <a:xfrm>
            <a:off x="640787" y="3617328"/>
            <a:ext cx="10910426" cy="991992"/>
          </a:xfrm>
          <a:prstGeom prst="rect">
            <a:avLst/>
          </a:prstGeom>
          <a:noFill/>
          <a:ln>
            <a:noFill/>
          </a:ln>
        </p:spPr>
      </p:pic>
    </p:spTree>
    <p:extLst>
      <p:ext uri="{BB962C8B-B14F-4D97-AF65-F5344CB8AC3E}">
        <p14:creationId xmlns:p14="http://schemas.microsoft.com/office/powerpoint/2010/main" val="2635389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AWS Redshift</a:t>
            </a:r>
          </a:p>
        </p:txBody>
      </p:sp>
      <p:sp>
        <p:nvSpPr>
          <p:cNvPr id="3" name="TextBox 2">
            <a:extLst>
              <a:ext uri="{FF2B5EF4-FFF2-40B4-BE49-F238E27FC236}">
                <a16:creationId xmlns:a16="http://schemas.microsoft.com/office/drawing/2014/main" id="{F3464D9C-371D-E410-3856-BC487B1DE0A6}"/>
              </a:ext>
            </a:extLst>
          </p:cNvPr>
          <p:cNvSpPr txBox="1"/>
          <p:nvPr/>
        </p:nvSpPr>
        <p:spPr>
          <a:xfrm>
            <a:off x="2586665" y="999509"/>
            <a:ext cx="7018669" cy="1655903"/>
          </a:xfrm>
          <a:prstGeom prst="rect">
            <a:avLst/>
          </a:prstGeom>
          <a:noFill/>
        </p:spPr>
        <p:txBody>
          <a:bodyPr wrap="square">
            <a:spAutoFit/>
          </a:bodyPr>
          <a:lstStyle/>
          <a:p>
            <a:pPr marL="0" marR="0" algn="just">
              <a:lnSpc>
                <a:spcPct val="107000"/>
              </a:lnSpc>
              <a:spcBef>
                <a:spcPts val="0"/>
              </a:spcBef>
              <a:spcAft>
                <a:spcPts val="0"/>
              </a:spcAft>
            </a:pPr>
            <a:r>
              <a:rPr lang="en-IN" sz="1600" b="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AWS Redshift: Data Warehousing and Querying</a:t>
            </a:r>
            <a:endParaRPr lang="en-US"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just">
              <a:lnSpc>
                <a:spcPct val="107000"/>
              </a:lnSpc>
              <a:spcBef>
                <a:spcPts val="0"/>
              </a:spcBef>
              <a:spcAft>
                <a:spcPts val="0"/>
              </a:spcAft>
            </a:pPr>
            <a:r>
              <a:rPr lang="en-IN"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Amazon Redshift enables complex SQL queries across large datasets with minimal latency, allowing for advanced analytics and comprehensive insights.</a:t>
            </a:r>
            <a:endParaRPr lang="en-US"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0"/>
              </a:spcAft>
              <a:buFont typeface="+mj-lt"/>
              <a:buAutoNum type="arabicPeriod"/>
              <a:tabLst>
                <a:tab pos="457200" algn="l"/>
              </a:tabLst>
            </a:pPr>
            <a:r>
              <a:rPr lang="en-IN"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Create a Redshift cluster named "Redshift-cluster-23-08-24".</a:t>
            </a:r>
            <a:endParaRPr lang="en-US"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0"/>
              </a:spcAft>
              <a:buFont typeface="+mj-lt"/>
              <a:buAutoNum type="arabicPeriod"/>
              <a:tabLst>
                <a:tab pos="457200" algn="l"/>
              </a:tabLst>
            </a:pPr>
            <a:r>
              <a:rPr lang="en-IN"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Use the Redshift query editor to create a "bridges" table. </a:t>
            </a:r>
            <a:endParaRPr lang="en-US"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r>
              <a:rPr lang="en-IN" sz="1600" dirty="0">
                <a:solidFill>
                  <a:schemeClr val="bg1"/>
                </a:solidFill>
                <a:effectLst/>
                <a:latin typeface="Aptos" panose="020B0004020202020204" pitchFamily="34" charset="0"/>
                <a:ea typeface="Aptos" panose="020B0004020202020204" pitchFamily="34" charset="0"/>
              </a:rPr>
              <a:t>No data will be present in it, if you run it.</a:t>
            </a:r>
            <a:endParaRPr lang="en-US" sz="1600" dirty="0">
              <a:solidFill>
                <a:schemeClr val="bg1"/>
              </a:solidFill>
              <a:latin typeface="Aptos" panose="020B0004020202020204" pitchFamily="34" charset="0"/>
            </a:endParaRPr>
          </a:p>
        </p:txBody>
      </p:sp>
      <p:pic>
        <p:nvPicPr>
          <p:cNvPr id="6" name="Picture 5" descr="A screenshot of a computer&#10;&#10;Description automatically generated">
            <a:extLst>
              <a:ext uri="{FF2B5EF4-FFF2-40B4-BE49-F238E27FC236}">
                <a16:creationId xmlns:a16="http://schemas.microsoft.com/office/drawing/2014/main" id="{9E0C04E9-5245-3031-1A70-7030A2FF7F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4631" y="2856030"/>
            <a:ext cx="7842738" cy="3546082"/>
          </a:xfrm>
          <a:prstGeom prst="rect">
            <a:avLst/>
          </a:prstGeom>
        </p:spPr>
      </p:pic>
    </p:spTree>
    <p:extLst>
      <p:ext uri="{BB962C8B-B14F-4D97-AF65-F5344CB8AC3E}">
        <p14:creationId xmlns:p14="http://schemas.microsoft.com/office/powerpoint/2010/main" val="1686730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AWS Redshift Cont.</a:t>
            </a:r>
          </a:p>
        </p:txBody>
      </p:sp>
      <p:pic>
        <p:nvPicPr>
          <p:cNvPr id="29" name="Picture 28" descr="A screenshot of a computer&#10;&#10;Description automatically generated">
            <a:extLst>
              <a:ext uri="{FF2B5EF4-FFF2-40B4-BE49-F238E27FC236}">
                <a16:creationId xmlns:a16="http://schemas.microsoft.com/office/drawing/2014/main" id="{606C1993-32F7-28D8-B48E-B9D53C8DF2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305" y="1796061"/>
            <a:ext cx="10036018" cy="3724304"/>
          </a:xfrm>
          <a:prstGeom prst="rect">
            <a:avLst/>
          </a:prstGeom>
        </p:spPr>
      </p:pic>
    </p:spTree>
    <p:extLst>
      <p:ext uri="{BB962C8B-B14F-4D97-AF65-F5344CB8AC3E}">
        <p14:creationId xmlns:p14="http://schemas.microsoft.com/office/powerpoint/2010/main" val="4182806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AWS Glue</a:t>
            </a:r>
          </a:p>
        </p:txBody>
      </p:sp>
      <p:sp>
        <p:nvSpPr>
          <p:cNvPr id="3" name="TextBox 2">
            <a:extLst>
              <a:ext uri="{FF2B5EF4-FFF2-40B4-BE49-F238E27FC236}">
                <a16:creationId xmlns:a16="http://schemas.microsoft.com/office/drawing/2014/main" id="{10387344-5116-3630-0C63-BABFCE99CE64}"/>
              </a:ext>
            </a:extLst>
          </p:cNvPr>
          <p:cNvSpPr txBox="1"/>
          <p:nvPr/>
        </p:nvSpPr>
        <p:spPr>
          <a:xfrm>
            <a:off x="2600639" y="1026351"/>
            <a:ext cx="6990722" cy="1851148"/>
          </a:xfrm>
          <a:prstGeom prst="rect">
            <a:avLst/>
          </a:prstGeom>
          <a:noFill/>
        </p:spPr>
        <p:txBody>
          <a:bodyPr wrap="square">
            <a:spAutoFit/>
          </a:bodyPr>
          <a:lstStyle/>
          <a:p>
            <a:pPr marL="0" marR="0" algn="just">
              <a:lnSpc>
                <a:spcPct val="107000"/>
              </a:lnSpc>
              <a:spcBef>
                <a:spcPts val="0"/>
              </a:spcBef>
              <a:spcAft>
                <a:spcPts val="0"/>
              </a:spcAft>
            </a:pPr>
            <a:r>
              <a:rPr lang="en-IN" sz="1800" b="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AWS Glue: Data Integration and Transformation</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just">
              <a:lnSpc>
                <a:spcPct val="107000"/>
              </a:lnSpc>
              <a:spcBef>
                <a:spcPts val="0"/>
              </a:spcBef>
              <a:spcAft>
                <a:spcPts val="0"/>
              </a:spcAf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AWS Glue automates the process of discovering, </a:t>
            </a:r>
            <a:r>
              <a:rPr lang="en-IN" sz="1800" kern="100" dirty="0" err="1">
                <a:solidFill>
                  <a:schemeClr val="bg1"/>
                </a:solidFill>
                <a:effectLst/>
                <a:latin typeface="Aptos" panose="020B0004020202020204" pitchFamily="34" charset="0"/>
                <a:ea typeface="Aptos" panose="020B0004020202020204" pitchFamily="34" charset="0"/>
                <a:cs typeface="Mangal" panose="02040503050203030202" pitchFamily="18" charset="0"/>
              </a:rPr>
              <a:t>cataloging</a:t>
            </a: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 and transforming data.</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0"/>
              </a:spcAft>
              <a:buFont typeface="+mj-lt"/>
              <a:buAutoNum type="arabicPeriod"/>
              <a:tabLst>
                <a:tab pos="457200" algn="l"/>
              </a:tabLs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Create and run a Glue Crawler to populate the Glue Data </a:t>
            </a:r>
            <a:r>
              <a:rPr lang="en-IN" sz="1800" kern="100" dirty="0" err="1">
                <a:solidFill>
                  <a:schemeClr val="bg1"/>
                </a:solidFill>
                <a:effectLst/>
                <a:latin typeface="Aptos" panose="020B0004020202020204" pitchFamily="34" charset="0"/>
                <a:ea typeface="Aptos" panose="020B0004020202020204" pitchFamily="34" charset="0"/>
                <a:cs typeface="Mangal" panose="02040503050203030202" pitchFamily="18" charset="0"/>
              </a:rPr>
              <a:t>Catalog</a:t>
            </a: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0"/>
              </a:spcAft>
              <a:buFont typeface="+mj-lt"/>
              <a:buAutoNum type="arabicPeriod"/>
              <a:tabLst>
                <a:tab pos="457200" algn="l"/>
              </a:tabLs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Create a connection linking Glue and Redshift.</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r>
              <a:rPr lang="en-IN" sz="1800" dirty="0">
                <a:solidFill>
                  <a:schemeClr val="bg1"/>
                </a:solidFill>
                <a:effectLst/>
                <a:latin typeface="Aptos" panose="020B0004020202020204" pitchFamily="34" charset="0"/>
                <a:ea typeface="Aptos" panose="020B0004020202020204" pitchFamily="34" charset="0"/>
              </a:rPr>
              <a:t>Create and run an ETL job named "glue-redshift-23-08-24-job".</a:t>
            </a:r>
            <a:endParaRPr lang="en-US" dirty="0">
              <a:solidFill>
                <a:schemeClr val="bg1"/>
              </a:solidFill>
              <a:latin typeface="Aptos" panose="020B0004020202020204" pitchFamily="34" charset="0"/>
            </a:endParaRPr>
          </a:p>
        </p:txBody>
      </p:sp>
      <p:pic>
        <p:nvPicPr>
          <p:cNvPr id="5" name="Picture 4">
            <a:extLst>
              <a:ext uri="{FF2B5EF4-FFF2-40B4-BE49-F238E27FC236}">
                <a16:creationId xmlns:a16="http://schemas.microsoft.com/office/drawing/2014/main" id="{C7B226A0-87AC-D19F-D585-A4B700D67E8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1917" y="2809915"/>
            <a:ext cx="4888069" cy="1955963"/>
          </a:xfrm>
          <a:prstGeom prst="rect">
            <a:avLst/>
          </a:prstGeom>
          <a:noFill/>
          <a:ln>
            <a:noFill/>
          </a:ln>
        </p:spPr>
      </p:pic>
      <p:pic>
        <p:nvPicPr>
          <p:cNvPr id="7" name="Picture 6">
            <a:extLst>
              <a:ext uri="{FF2B5EF4-FFF2-40B4-BE49-F238E27FC236}">
                <a16:creationId xmlns:a16="http://schemas.microsoft.com/office/drawing/2014/main" id="{F3BCC5CE-DA1B-11C4-486E-D557D7301C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18515" y="4888523"/>
            <a:ext cx="9198717" cy="1112896"/>
          </a:xfrm>
          <a:prstGeom prst="rect">
            <a:avLst/>
          </a:prstGeom>
          <a:noFill/>
          <a:ln>
            <a:noFill/>
          </a:ln>
        </p:spPr>
      </p:pic>
    </p:spTree>
    <p:extLst>
      <p:ext uri="{BB962C8B-B14F-4D97-AF65-F5344CB8AC3E}">
        <p14:creationId xmlns:p14="http://schemas.microsoft.com/office/powerpoint/2010/main" val="264315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AWS Glue Cont.</a:t>
            </a: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sp>
        <p:nvSpPr>
          <p:cNvPr id="11" name="TextBox 10">
            <a:extLst>
              <a:ext uri="{FF2B5EF4-FFF2-40B4-BE49-F238E27FC236}">
                <a16:creationId xmlns:a16="http://schemas.microsoft.com/office/drawing/2014/main" id="{439A80C6-7800-0BEB-D898-A8318B656C24}"/>
              </a:ext>
            </a:extLst>
          </p:cNvPr>
          <p:cNvSpPr txBox="1"/>
          <p:nvPr/>
        </p:nvSpPr>
        <p:spPr>
          <a:xfrm>
            <a:off x="2337287" y="1216926"/>
            <a:ext cx="7517423" cy="378565"/>
          </a:xfrm>
          <a:prstGeom prst="rect">
            <a:avLst/>
          </a:prstGeom>
          <a:noFill/>
        </p:spPr>
        <p:txBody>
          <a:bodyPr wrap="square">
            <a:spAutoFit/>
          </a:bodyPr>
          <a:lstStyle/>
          <a:p>
            <a:pPr marL="0" marR="0" algn="just">
              <a:lnSpc>
                <a:spcPct val="107000"/>
              </a:lnSpc>
              <a:spcBef>
                <a:spcPts val="0"/>
              </a:spcBef>
              <a:spcAft>
                <a:spcPts val="0"/>
              </a:spcAft>
            </a:pPr>
            <a:r>
              <a:rPr lang="en-IN"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After the ETL process, data from S3 is successfully loaded into Redshift.</a:t>
            </a:r>
            <a:endParaRPr lang="en-US"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pic>
        <p:nvPicPr>
          <p:cNvPr id="17" name="Picture 16" descr="A screenshot of a computer&#10;&#10;Description automatically generated">
            <a:extLst>
              <a:ext uri="{FF2B5EF4-FFF2-40B4-BE49-F238E27FC236}">
                <a16:creationId xmlns:a16="http://schemas.microsoft.com/office/drawing/2014/main" id="{3EA5D476-69C0-B27D-6604-3CE0B9620D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9148" y="1758463"/>
            <a:ext cx="9573718" cy="4300694"/>
          </a:xfrm>
          <a:prstGeom prst="rect">
            <a:avLst/>
          </a:prstGeom>
        </p:spPr>
      </p:pic>
    </p:spTree>
    <p:extLst>
      <p:ext uri="{BB962C8B-B14F-4D97-AF65-F5344CB8AC3E}">
        <p14:creationId xmlns:p14="http://schemas.microsoft.com/office/powerpoint/2010/main" val="1144439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AWS </a:t>
            </a:r>
            <a:r>
              <a:rPr lang="en-US" sz="4800" dirty="0" err="1">
                <a:solidFill>
                  <a:schemeClr val="tx1"/>
                </a:solidFill>
                <a:latin typeface="Aptos" panose="020B0004020202020204" pitchFamily="34" charset="0"/>
              </a:rPr>
              <a:t>QuickSight</a:t>
            </a:r>
            <a:endParaRPr lang="en-US" sz="4800" dirty="0">
              <a:solidFill>
                <a:schemeClr val="tx1"/>
              </a:solidFill>
              <a:latin typeface="Aptos" panose="020B0004020202020204" pitchFamily="34" charset="0"/>
            </a:endParaRP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sp>
        <p:nvSpPr>
          <p:cNvPr id="3" name="TextBox 2">
            <a:extLst>
              <a:ext uri="{FF2B5EF4-FFF2-40B4-BE49-F238E27FC236}">
                <a16:creationId xmlns:a16="http://schemas.microsoft.com/office/drawing/2014/main" id="{B0981837-612B-F6D5-6D2C-3C907F58A3B1}"/>
              </a:ext>
            </a:extLst>
          </p:cNvPr>
          <p:cNvSpPr txBox="1"/>
          <p:nvPr/>
        </p:nvSpPr>
        <p:spPr>
          <a:xfrm>
            <a:off x="2494068" y="946149"/>
            <a:ext cx="7286311" cy="1400704"/>
          </a:xfrm>
          <a:prstGeom prst="rect">
            <a:avLst/>
          </a:prstGeom>
          <a:noFill/>
        </p:spPr>
        <p:txBody>
          <a:bodyPr wrap="square">
            <a:spAutoFit/>
          </a:bodyPr>
          <a:lstStyle/>
          <a:p>
            <a:pPr marL="0" marR="0" algn="just">
              <a:lnSpc>
                <a:spcPct val="107000"/>
              </a:lnSpc>
              <a:spcBef>
                <a:spcPts val="0"/>
              </a:spcBef>
              <a:spcAft>
                <a:spcPts val="0"/>
              </a:spcAft>
            </a:pPr>
            <a:r>
              <a:rPr lang="en-IN" sz="1600" b="1" i="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AWS QuickSight: Data Visualization and Reporting</a:t>
            </a:r>
            <a:endParaRPr lang="en-US"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just">
              <a:lnSpc>
                <a:spcPct val="107000"/>
              </a:lnSpc>
              <a:spcBef>
                <a:spcPts val="0"/>
              </a:spcBef>
              <a:spcAft>
                <a:spcPts val="0"/>
              </a:spcAft>
            </a:pPr>
            <a:r>
              <a:rPr lang="en-IN"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Amazon QuickSight creates interactive dashboards and reports based on the data stored in Redshift.</a:t>
            </a:r>
            <a:endParaRPr lang="en-US"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0"/>
              </a:spcAft>
              <a:buFont typeface="+mj-lt"/>
              <a:buAutoNum type="arabicPeriod"/>
              <a:tabLst>
                <a:tab pos="457200" algn="l"/>
              </a:tabLst>
            </a:pPr>
            <a:r>
              <a:rPr lang="en-IN"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Open QuickSight and create a new dataset connecting to Redshift.</a:t>
            </a:r>
            <a:endParaRPr lang="en-US"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0"/>
              </a:spcAft>
              <a:buFont typeface="+mj-lt"/>
              <a:buAutoNum type="arabicPeriod"/>
              <a:tabLst>
                <a:tab pos="457200" algn="l"/>
              </a:tabLst>
            </a:pPr>
            <a:r>
              <a:rPr lang="en-IN"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Create visualizations and dashboards using the imported data.</a:t>
            </a:r>
            <a:endParaRPr lang="en-US" sz="16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pic>
        <p:nvPicPr>
          <p:cNvPr id="6" name="Picture 5" descr="A screenshot of a computer&#10;&#10;Description automatically generated">
            <a:extLst>
              <a:ext uri="{FF2B5EF4-FFF2-40B4-BE49-F238E27FC236}">
                <a16:creationId xmlns:a16="http://schemas.microsoft.com/office/drawing/2014/main" id="{ADC3094D-6A62-172D-26BC-7C1ADAB965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2519" y="2389909"/>
            <a:ext cx="8069411" cy="3935474"/>
          </a:xfrm>
          <a:prstGeom prst="rect">
            <a:avLst/>
          </a:prstGeom>
        </p:spPr>
      </p:pic>
    </p:spTree>
    <p:extLst>
      <p:ext uri="{BB962C8B-B14F-4D97-AF65-F5344CB8AC3E}">
        <p14:creationId xmlns:p14="http://schemas.microsoft.com/office/powerpoint/2010/main" val="1509789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AWS </a:t>
            </a:r>
            <a:r>
              <a:rPr lang="en-US" sz="4800" dirty="0" err="1">
                <a:solidFill>
                  <a:schemeClr val="tx1"/>
                </a:solidFill>
                <a:latin typeface="Aptos" panose="020B0004020202020204" pitchFamily="34" charset="0"/>
              </a:rPr>
              <a:t>QuickSight</a:t>
            </a:r>
            <a:r>
              <a:rPr lang="en-US" sz="4800" dirty="0">
                <a:solidFill>
                  <a:schemeClr val="tx1"/>
                </a:solidFill>
                <a:latin typeface="Aptos" panose="020B0004020202020204" pitchFamily="34" charset="0"/>
              </a:rPr>
              <a:t> Cont.</a:t>
            </a: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sp>
        <p:nvSpPr>
          <p:cNvPr id="3" name="TextBox 2">
            <a:extLst>
              <a:ext uri="{FF2B5EF4-FFF2-40B4-BE49-F238E27FC236}">
                <a16:creationId xmlns:a16="http://schemas.microsoft.com/office/drawing/2014/main" id="{B0981837-612B-F6D5-6D2C-3C907F58A3B1}"/>
              </a:ext>
            </a:extLst>
          </p:cNvPr>
          <p:cNvSpPr txBox="1"/>
          <p:nvPr/>
        </p:nvSpPr>
        <p:spPr>
          <a:xfrm>
            <a:off x="2452844" y="1108897"/>
            <a:ext cx="7286311" cy="376385"/>
          </a:xfrm>
          <a:prstGeom prst="rect">
            <a:avLst/>
          </a:prstGeom>
          <a:noFill/>
        </p:spPr>
        <p:txBody>
          <a:bodyPr wrap="square">
            <a:spAutoFit/>
          </a:bodyPr>
          <a:lstStyle/>
          <a:p>
            <a:pPr marL="0" marR="0" algn="ctr">
              <a:lnSpc>
                <a:spcPct val="107000"/>
              </a:lnSpc>
              <a:spcBef>
                <a:spcPts val="0"/>
              </a:spcBef>
              <a:spcAft>
                <a:spcPts val="0"/>
              </a:spcAft>
            </a:pPr>
            <a:r>
              <a:rPr lang="en-IN" sz="1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Sample Visualizations</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pic>
        <p:nvPicPr>
          <p:cNvPr id="5" name="Picture 4" descr="A graph of blue bars&#10;&#10;Description automatically generated with medium confidence">
            <a:extLst>
              <a:ext uri="{FF2B5EF4-FFF2-40B4-BE49-F238E27FC236}">
                <a16:creationId xmlns:a16="http://schemas.microsoft.com/office/drawing/2014/main" id="{9EFCEABE-F002-3792-C671-9B2B59E738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312" y="1645342"/>
            <a:ext cx="5211188" cy="3567315"/>
          </a:xfrm>
          <a:prstGeom prst="rect">
            <a:avLst/>
          </a:prstGeom>
        </p:spPr>
      </p:pic>
      <p:pic>
        <p:nvPicPr>
          <p:cNvPr id="8" name="Picture 7" descr="A screen shot of a graph&#10;&#10;Description automatically generated">
            <a:extLst>
              <a:ext uri="{FF2B5EF4-FFF2-40B4-BE49-F238E27FC236}">
                <a16:creationId xmlns:a16="http://schemas.microsoft.com/office/drawing/2014/main" id="{546AD715-BA0E-8717-E3A4-07B215FFD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3912" y="1645342"/>
            <a:ext cx="5241425" cy="3567315"/>
          </a:xfrm>
          <a:prstGeom prst="rect">
            <a:avLst/>
          </a:prstGeom>
        </p:spPr>
      </p:pic>
    </p:spTree>
    <p:extLst>
      <p:ext uri="{BB962C8B-B14F-4D97-AF65-F5344CB8AC3E}">
        <p14:creationId xmlns:p14="http://schemas.microsoft.com/office/powerpoint/2010/main" val="1925324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AWS </a:t>
            </a:r>
            <a:r>
              <a:rPr lang="en-US" sz="4800" dirty="0" err="1">
                <a:solidFill>
                  <a:schemeClr val="tx1"/>
                </a:solidFill>
                <a:latin typeface="Aptos" panose="020B0004020202020204" pitchFamily="34" charset="0"/>
              </a:rPr>
              <a:t>QuickSight</a:t>
            </a:r>
            <a:r>
              <a:rPr lang="en-US" sz="4800" dirty="0">
                <a:solidFill>
                  <a:schemeClr val="tx1"/>
                </a:solidFill>
                <a:latin typeface="Aptos" panose="020B0004020202020204" pitchFamily="34" charset="0"/>
              </a:rPr>
              <a:t> Cont. 2</a:t>
            </a: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sp>
        <p:nvSpPr>
          <p:cNvPr id="3" name="TextBox 2">
            <a:extLst>
              <a:ext uri="{FF2B5EF4-FFF2-40B4-BE49-F238E27FC236}">
                <a16:creationId xmlns:a16="http://schemas.microsoft.com/office/drawing/2014/main" id="{B0981837-612B-F6D5-6D2C-3C907F58A3B1}"/>
              </a:ext>
            </a:extLst>
          </p:cNvPr>
          <p:cNvSpPr txBox="1"/>
          <p:nvPr/>
        </p:nvSpPr>
        <p:spPr>
          <a:xfrm>
            <a:off x="2452844" y="1110208"/>
            <a:ext cx="7286311" cy="376385"/>
          </a:xfrm>
          <a:prstGeom prst="rect">
            <a:avLst/>
          </a:prstGeom>
          <a:noFill/>
        </p:spPr>
        <p:txBody>
          <a:bodyPr wrap="square">
            <a:spAutoFit/>
          </a:bodyPr>
          <a:lstStyle/>
          <a:p>
            <a:pPr marL="0" marR="0" algn="ctr">
              <a:lnSpc>
                <a:spcPct val="107000"/>
              </a:lnSpc>
              <a:spcBef>
                <a:spcPts val="0"/>
              </a:spcBef>
              <a:spcAft>
                <a:spcPts val="0"/>
              </a:spcAft>
            </a:pPr>
            <a:r>
              <a:rPr lang="en-IN" sz="1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Sample Visualizations</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pic>
        <p:nvPicPr>
          <p:cNvPr id="6" name="Picture 5" descr="A screenshot of a computer&#10;&#10;Description automatically generated">
            <a:extLst>
              <a:ext uri="{FF2B5EF4-FFF2-40B4-BE49-F238E27FC236}">
                <a16:creationId xmlns:a16="http://schemas.microsoft.com/office/drawing/2014/main" id="{FDEEB0A9-8874-3309-C9C4-CDEF74C88C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932" y="1577908"/>
            <a:ext cx="5292995" cy="4029327"/>
          </a:xfrm>
          <a:prstGeom prst="rect">
            <a:avLst/>
          </a:prstGeom>
        </p:spPr>
      </p:pic>
      <p:pic>
        <p:nvPicPr>
          <p:cNvPr id="9" name="Picture 8" descr="A colorful pie chart with different colored circles&#10;&#10;Description automatically generated">
            <a:extLst>
              <a:ext uri="{FF2B5EF4-FFF2-40B4-BE49-F238E27FC236}">
                <a16:creationId xmlns:a16="http://schemas.microsoft.com/office/drawing/2014/main" id="{9928BEEA-64FA-FF2C-4CE6-4789E11483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0074" y="1577908"/>
            <a:ext cx="5329900" cy="4028153"/>
          </a:xfrm>
          <a:prstGeom prst="rect">
            <a:avLst/>
          </a:prstGeom>
        </p:spPr>
      </p:pic>
    </p:spTree>
    <p:extLst>
      <p:ext uri="{BB962C8B-B14F-4D97-AF65-F5344CB8AC3E}">
        <p14:creationId xmlns:p14="http://schemas.microsoft.com/office/powerpoint/2010/main" val="1404641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err="1">
                <a:solidFill>
                  <a:schemeClr val="tx1"/>
                </a:solidFill>
                <a:latin typeface="Aptos" panose="020B0004020202020204" pitchFamily="34" charset="0"/>
              </a:rPr>
              <a:t>QuickSight</a:t>
            </a:r>
            <a:r>
              <a:rPr lang="en-US" sz="4800" dirty="0">
                <a:solidFill>
                  <a:schemeClr val="tx1"/>
                </a:solidFill>
                <a:latin typeface="Aptos" panose="020B0004020202020204" pitchFamily="34" charset="0"/>
              </a:rPr>
              <a:t> Capabilities</a:t>
            </a: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sp>
        <p:nvSpPr>
          <p:cNvPr id="5" name="TextBox 4">
            <a:extLst>
              <a:ext uri="{FF2B5EF4-FFF2-40B4-BE49-F238E27FC236}">
                <a16:creationId xmlns:a16="http://schemas.microsoft.com/office/drawing/2014/main" id="{32B33220-BE1C-E5C0-8C34-8F3466BDAEC4}"/>
              </a:ext>
            </a:extLst>
          </p:cNvPr>
          <p:cNvSpPr txBox="1"/>
          <p:nvPr/>
        </p:nvSpPr>
        <p:spPr>
          <a:xfrm>
            <a:off x="1219514" y="1568826"/>
            <a:ext cx="9752972" cy="3404906"/>
          </a:xfrm>
          <a:prstGeom prst="rect">
            <a:avLst/>
          </a:prstGeom>
          <a:noFill/>
        </p:spPr>
        <p:txBody>
          <a:bodyPr wrap="square">
            <a:spAutoFit/>
          </a:bodyPr>
          <a:lstStyle/>
          <a:p>
            <a:pPr marL="0" marR="0">
              <a:lnSpc>
                <a:spcPct val="107000"/>
              </a:lnSpc>
              <a:spcBef>
                <a:spcPts val="0"/>
              </a:spcBef>
              <a:spcAft>
                <a:spcPts val="800"/>
              </a:spcAft>
            </a:pPr>
            <a:r>
              <a:rPr lang="en-IN" sz="1800" b="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Emerging Capabilities in Amazon QuickSight</a:t>
            </a:r>
            <a:r>
              <a:rPr lang="en-IN" sz="1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t>
            </a:r>
          </a:p>
          <a:p>
            <a:pPr marL="0" marR="0">
              <a:lnSpc>
                <a:spcPct val="107000"/>
              </a:lnSpc>
              <a:spcBef>
                <a:spcPts val="0"/>
              </a:spcBef>
              <a:spcAft>
                <a:spcPts val="800"/>
              </a:spcAft>
            </a:pP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600"/>
              </a:spcAft>
              <a:buFont typeface="+mj-lt"/>
              <a:buAutoNum type="arabicPeriod"/>
            </a:pPr>
            <a:r>
              <a:rPr lang="en-IN" sz="1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Amazon QuickSight Q:</a:t>
            </a: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 QuickSight Q allows users to ask natural language questions and receive accurate answers with relevant visualizations, making data analysis more accessible.</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600"/>
              </a:spcAft>
              <a:buFont typeface="+mj-lt"/>
              <a:buAutoNum type="arabicPeriod"/>
            </a:pPr>
            <a:r>
              <a:rPr lang="en-IN" sz="1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Complex Visualizations:</a:t>
            </a: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 QuickSight is evolving to support increasingly complex visualizations, enabling users to gain deeper insights from their data with customizable and interactive dashboards.</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342900" marR="0" lvl="0" indent="-342900" algn="just">
              <a:lnSpc>
                <a:spcPct val="107000"/>
              </a:lnSpc>
              <a:spcBef>
                <a:spcPts val="0"/>
              </a:spcBef>
              <a:spcAft>
                <a:spcPts val="600"/>
              </a:spcAft>
              <a:buFont typeface="+mj-lt"/>
              <a:buAutoNum type="arabicPeriod"/>
            </a:pPr>
            <a:r>
              <a:rPr lang="en-IN" sz="1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Diverse Data Sources:</a:t>
            </a: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 It supports a wide range of data sources, ensuring that businesses can integrate and analyze data from various platforms, including cloud and on-premises databases, seamlessly.</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spTree>
    <p:extLst>
      <p:ext uri="{BB962C8B-B14F-4D97-AF65-F5344CB8AC3E}">
        <p14:creationId xmlns:p14="http://schemas.microsoft.com/office/powerpoint/2010/main" val="425120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err="1">
                <a:solidFill>
                  <a:schemeClr val="tx1"/>
                </a:solidFill>
                <a:latin typeface="Aptos" panose="020B0004020202020204" pitchFamily="34" charset="0"/>
              </a:rPr>
              <a:t>QuickSight</a:t>
            </a:r>
            <a:r>
              <a:rPr lang="en-US" sz="4800" dirty="0">
                <a:solidFill>
                  <a:schemeClr val="tx1"/>
                </a:solidFill>
                <a:latin typeface="Aptos" panose="020B0004020202020204" pitchFamily="34" charset="0"/>
              </a:rPr>
              <a:t> Capabilities</a:t>
            </a: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graphicFrame>
        <p:nvGraphicFramePr>
          <p:cNvPr id="2" name="Table 1">
            <a:extLst>
              <a:ext uri="{FF2B5EF4-FFF2-40B4-BE49-F238E27FC236}">
                <a16:creationId xmlns:a16="http://schemas.microsoft.com/office/drawing/2014/main" id="{2A3CA291-5E93-95C9-8AB2-37344CE28230}"/>
              </a:ext>
            </a:extLst>
          </p:cNvPr>
          <p:cNvGraphicFramePr>
            <a:graphicFrameLocks noGrp="1"/>
          </p:cNvGraphicFramePr>
          <p:nvPr>
            <p:extLst>
              <p:ext uri="{D42A27DB-BD31-4B8C-83A1-F6EECF244321}">
                <p14:modId xmlns:p14="http://schemas.microsoft.com/office/powerpoint/2010/main" val="465984222"/>
              </p:ext>
            </p:extLst>
          </p:nvPr>
        </p:nvGraphicFramePr>
        <p:xfrm>
          <a:off x="2562160" y="1388371"/>
          <a:ext cx="7241101" cy="901655"/>
        </p:xfrm>
        <a:graphic>
          <a:graphicData uri="http://schemas.openxmlformats.org/drawingml/2006/table">
            <a:tbl>
              <a:tblPr firstRow="1" firstCol="1" bandRow="1">
                <a:tableStyleId>{5C22544A-7EE6-4342-B048-85BDC9FD1C3A}</a:tableStyleId>
              </a:tblPr>
              <a:tblGrid>
                <a:gridCol w="1428129">
                  <a:extLst>
                    <a:ext uri="{9D8B030D-6E8A-4147-A177-3AD203B41FA5}">
                      <a16:colId xmlns:a16="http://schemas.microsoft.com/office/drawing/2014/main" val="862722967"/>
                    </a:ext>
                  </a:extLst>
                </a:gridCol>
                <a:gridCol w="2908998">
                  <a:extLst>
                    <a:ext uri="{9D8B030D-6E8A-4147-A177-3AD203B41FA5}">
                      <a16:colId xmlns:a16="http://schemas.microsoft.com/office/drawing/2014/main" val="360271417"/>
                    </a:ext>
                  </a:extLst>
                </a:gridCol>
                <a:gridCol w="2903974">
                  <a:extLst>
                    <a:ext uri="{9D8B030D-6E8A-4147-A177-3AD203B41FA5}">
                      <a16:colId xmlns:a16="http://schemas.microsoft.com/office/drawing/2014/main" val="1798919231"/>
                    </a:ext>
                  </a:extLst>
                </a:gridCol>
              </a:tblGrid>
              <a:tr h="221523">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Upfront Cost</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Monthly Cost</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tc>
                <a:tc>
                  <a:txBody>
                    <a:bodyPr/>
                    <a:lstStyle/>
                    <a:p>
                      <a:pPr marL="0" marR="0" algn="ctr">
                        <a:lnSpc>
                          <a:spcPct val="107000"/>
                        </a:lnSpc>
                        <a:spcBef>
                          <a:spcPts val="0"/>
                        </a:spcBef>
                        <a:spcAft>
                          <a:spcPts val="0"/>
                        </a:spcAft>
                      </a:pPr>
                      <a:r>
                        <a:rPr lang="en-IN" sz="1400" kern="100">
                          <a:effectLst/>
                          <a:latin typeface="Aptos" panose="020B0004020202020204" pitchFamily="34" charset="0"/>
                        </a:rPr>
                        <a:t>Total 12 Months Cost</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tc>
                <a:extLst>
                  <a:ext uri="{0D108BD9-81ED-4DB2-BD59-A6C34878D82A}">
                    <a16:rowId xmlns:a16="http://schemas.microsoft.com/office/drawing/2014/main" val="3070222888"/>
                  </a:ext>
                </a:extLst>
              </a:tr>
              <a:tr h="680132">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0.00 USD</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115.76 USD + QuickSight Charges</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1389.12 USD +</a:t>
                      </a:r>
                      <a:endParaRPr lang="en-US" sz="1400" kern="100" dirty="0">
                        <a:effectLst/>
                        <a:latin typeface="Aptos" panose="020B0004020202020204" pitchFamily="34" charset="0"/>
                      </a:endParaRPr>
                    </a:p>
                    <a:p>
                      <a:pPr marL="0" marR="0" algn="ctr">
                        <a:lnSpc>
                          <a:spcPct val="107000"/>
                        </a:lnSpc>
                        <a:spcBef>
                          <a:spcPts val="0"/>
                        </a:spcBef>
                        <a:spcAft>
                          <a:spcPts val="0"/>
                        </a:spcAft>
                      </a:pPr>
                      <a:r>
                        <a:rPr lang="en-IN" sz="1400" kern="100" dirty="0">
                          <a:effectLst/>
                          <a:latin typeface="Aptos" panose="020B0004020202020204" pitchFamily="34" charset="0"/>
                        </a:rPr>
                        <a:t>(QuickSight charges)</a:t>
                      </a:r>
                      <a:endParaRPr lang="en-US" sz="1400" kern="100" dirty="0">
                        <a:effectLst/>
                        <a:latin typeface="Aptos" panose="020B0004020202020204" pitchFamily="34" charset="0"/>
                      </a:endParaRPr>
                    </a:p>
                    <a:p>
                      <a:pPr marL="0" marR="0" algn="ctr">
                        <a:lnSpc>
                          <a:spcPct val="107000"/>
                        </a:lnSpc>
                        <a:spcBef>
                          <a:spcPts val="0"/>
                        </a:spcBef>
                        <a:spcAft>
                          <a:spcPts val="0"/>
                        </a:spcAft>
                      </a:pPr>
                      <a:r>
                        <a:rPr lang="en-IN" sz="1400" kern="100" dirty="0">
                          <a:effectLst/>
                          <a:latin typeface="Aptos" panose="020B0004020202020204" pitchFamily="34" charset="0"/>
                        </a:rPr>
                        <a:t>Includes Upfront Cost</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532887186"/>
                  </a:ext>
                </a:extLst>
              </a:tr>
            </a:tbl>
          </a:graphicData>
        </a:graphic>
      </p:graphicFrame>
      <p:graphicFrame>
        <p:nvGraphicFramePr>
          <p:cNvPr id="3" name="Table 2">
            <a:extLst>
              <a:ext uri="{FF2B5EF4-FFF2-40B4-BE49-F238E27FC236}">
                <a16:creationId xmlns:a16="http://schemas.microsoft.com/office/drawing/2014/main" id="{E0487A82-7B24-9094-3E61-D7FD68404972}"/>
              </a:ext>
            </a:extLst>
          </p:cNvPr>
          <p:cNvGraphicFramePr>
            <a:graphicFrameLocks noGrp="1"/>
          </p:cNvGraphicFramePr>
          <p:nvPr>
            <p:extLst>
              <p:ext uri="{D42A27DB-BD31-4B8C-83A1-F6EECF244321}">
                <p14:modId xmlns:p14="http://schemas.microsoft.com/office/powerpoint/2010/main" val="508974329"/>
              </p:ext>
            </p:extLst>
          </p:nvPr>
        </p:nvGraphicFramePr>
        <p:xfrm>
          <a:off x="1884124" y="2751783"/>
          <a:ext cx="8273891" cy="3613786"/>
        </p:xfrm>
        <a:graphic>
          <a:graphicData uri="http://schemas.openxmlformats.org/drawingml/2006/table">
            <a:tbl>
              <a:tblPr firstRow="1" firstCol="1" bandRow="1">
                <a:tableStyleId>{5C22544A-7EE6-4342-B048-85BDC9FD1C3A}</a:tableStyleId>
              </a:tblPr>
              <a:tblGrid>
                <a:gridCol w="1064777">
                  <a:extLst>
                    <a:ext uri="{9D8B030D-6E8A-4147-A177-3AD203B41FA5}">
                      <a16:colId xmlns:a16="http://schemas.microsoft.com/office/drawing/2014/main" val="3237088446"/>
                    </a:ext>
                  </a:extLst>
                </a:gridCol>
                <a:gridCol w="1099716">
                  <a:extLst>
                    <a:ext uri="{9D8B030D-6E8A-4147-A177-3AD203B41FA5}">
                      <a16:colId xmlns:a16="http://schemas.microsoft.com/office/drawing/2014/main" val="779420347"/>
                    </a:ext>
                  </a:extLst>
                </a:gridCol>
                <a:gridCol w="4818185">
                  <a:extLst>
                    <a:ext uri="{9D8B030D-6E8A-4147-A177-3AD203B41FA5}">
                      <a16:colId xmlns:a16="http://schemas.microsoft.com/office/drawing/2014/main" val="3912070494"/>
                    </a:ext>
                  </a:extLst>
                </a:gridCol>
                <a:gridCol w="1291213">
                  <a:extLst>
                    <a:ext uri="{9D8B030D-6E8A-4147-A177-3AD203B41FA5}">
                      <a16:colId xmlns:a16="http://schemas.microsoft.com/office/drawing/2014/main" val="1890514890"/>
                    </a:ext>
                  </a:extLst>
                </a:gridCol>
              </a:tblGrid>
              <a:tr h="0">
                <a:tc>
                  <a:txBody>
                    <a:bodyPr/>
                    <a:lstStyle/>
                    <a:p>
                      <a:pPr marL="0" marR="0" algn="ctr">
                        <a:lnSpc>
                          <a:spcPct val="107000"/>
                        </a:lnSpc>
                        <a:spcBef>
                          <a:spcPts val="0"/>
                        </a:spcBef>
                        <a:spcAft>
                          <a:spcPts val="0"/>
                        </a:spcAft>
                      </a:pPr>
                      <a:r>
                        <a:rPr lang="en-IN" sz="1400" kern="100">
                          <a:effectLst/>
                          <a:latin typeface="Aptos" panose="020B0004020202020204" pitchFamily="34" charset="0"/>
                        </a:rPr>
                        <a:t>Name</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tc>
                <a:tc>
                  <a:txBody>
                    <a:bodyPr/>
                    <a:lstStyle/>
                    <a:p>
                      <a:pPr marL="0" marR="0" algn="ctr">
                        <a:lnSpc>
                          <a:spcPct val="107000"/>
                        </a:lnSpc>
                        <a:spcBef>
                          <a:spcPts val="0"/>
                        </a:spcBef>
                        <a:spcAft>
                          <a:spcPts val="0"/>
                        </a:spcAft>
                      </a:pPr>
                      <a:r>
                        <a:rPr lang="en-IN" sz="1400" kern="100">
                          <a:effectLst/>
                          <a:latin typeface="Aptos" panose="020B0004020202020204" pitchFamily="34" charset="0"/>
                        </a:rPr>
                        <a:t>Region</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Configuration Summary</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tc>
                <a:tc>
                  <a:txBody>
                    <a:bodyPr/>
                    <a:lstStyle/>
                    <a:p>
                      <a:pPr marL="0" marR="0" algn="ctr">
                        <a:lnSpc>
                          <a:spcPct val="107000"/>
                        </a:lnSpc>
                        <a:spcBef>
                          <a:spcPts val="0"/>
                        </a:spcBef>
                        <a:spcAft>
                          <a:spcPts val="0"/>
                        </a:spcAft>
                      </a:pPr>
                      <a:r>
                        <a:rPr lang="en-IN" sz="1400" kern="100">
                          <a:effectLst/>
                          <a:latin typeface="Aptos" panose="020B0004020202020204" pitchFamily="34" charset="0"/>
                        </a:rPr>
                        <a:t>Monthly Cost(USD)</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tc>
                <a:extLst>
                  <a:ext uri="{0D108BD9-81ED-4DB2-BD59-A6C34878D82A}">
                    <a16:rowId xmlns:a16="http://schemas.microsoft.com/office/drawing/2014/main" val="3839400896"/>
                  </a:ext>
                </a:extLst>
              </a:tr>
              <a:tr h="0">
                <a:tc>
                  <a:txBody>
                    <a:bodyPr/>
                    <a:lstStyle/>
                    <a:p>
                      <a:pPr marL="0" marR="0" algn="ctr">
                        <a:lnSpc>
                          <a:spcPct val="107000"/>
                        </a:lnSpc>
                        <a:spcBef>
                          <a:spcPts val="0"/>
                        </a:spcBef>
                        <a:spcAft>
                          <a:spcPts val="0"/>
                        </a:spcAft>
                      </a:pPr>
                      <a:r>
                        <a:rPr lang="en-IN" sz="1400" kern="100">
                          <a:effectLst/>
                          <a:latin typeface="Aptos" panose="020B0004020202020204" pitchFamily="34" charset="0"/>
                        </a:rPr>
                        <a:t>S3</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US East      </a:t>
                      </a:r>
                    </a:p>
                    <a:p>
                      <a:pPr marL="0" marR="0" algn="ctr">
                        <a:lnSpc>
                          <a:spcPct val="107000"/>
                        </a:lnSpc>
                        <a:spcBef>
                          <a:spcPts val="0"/>
                        </a:spcBef>
                        <a:spcAft>
                          <a:spcPts val="0"/>
                        </a:spcAft>
                      </a:pPr>
                      <a:r>
                        <a:rPr lang="en-IN" sz="1400" kern="100" dirty="0">
                          <a:effectLst/>
                          <a:latin typeface="Aptos" panose="020B0004020202020204" pitchFamily="34" charset="0"/>
                        </a:rPr>
                        <a:t>(N. Virginia)</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342900" marR="0" lvl="0" indent="-342900" algn="just">
                        <a:lnSpc>
                          <a:spcPct val="107000"/>
                        </a:lnSpc>
                        <a:spcBef>
                          <a:spcPts val="0"/>
                        </a:spcBef>
                        <a:spcAft>
                          <a:spcPts val="0"/>
                        </a:spcAft>
                        <a:buFont typeface="+mj-lt"/>
                        <a:buAutoNum type="arabicParenR"/>
                      </a:pPr>
                      <a:r>
                        <a:rPr lang="en-IN" sz="1400" kern="100">
                          <a:effectLst/>
                          <a:latin typeface="Aptos" panose="020B0004020202020204" pitchFamily="34" charset="0"/>
                        </a:rPr>
                        <a:t>S3 Standard Storage (500GB)</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11.50</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887686451"/>
                  </a:ext>
                </a:extLst>
              </a:tr>
              <a:tr h="0">
                <a:tc>
                  <a:txBody>
                    <a:bodyPr/>
                    <a:lstStyle/>
                    <a:p>
                      <a:pPr marL="0" marR="0" algn="ctr">
                        <a:lnSpc>
                          <a:spcPct val="107000"/>
                        </a:lnSpc>
                        <a:spcBef>
                          <a:spcPts val="0"/>
                        </a:spcBef>
                        <a:spcAft>
                          <a:spcPts val="0"/>
                        </a:spcAft>
                      </a:pPr>
                      <a:r>
                        <a:rPr lang="en-IN" sz="1400" kern="100">
                          <a:effectLst/>
                          <a:latin typeface="Aptos" panose="020B0004020202020204" pitchFamily="34" charset="0"/>
                        </a:rPr>
                        <a:t>AWS Glue</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US East     </a:t>
                      </a:r>
                    </a:p>
                    <a:p>
                      <a:pPr marL="0" marR="0" algn="ctr">
                        <a:lnSpc>
                          <a:spcPct val="107000"/>
                        </a:lnSpc>
                        <a:spcBef>
                          <a:spcPts val="0"/>
                        </a:spcBef>
                        <a:spcAft>
                          <a:spcPts val="0"/>
                        </a:spcAft>
                      </a:pPr>
                      <a:r>
                        <a:rPr lang="en-IN" sz="1400" kern="100" dirty="0">
                          <a:effectLst/>
                          <a:latin typeface="Aptos" panose="020B0004020202020204" pitchFamily="34" charset="0"/>
                        </a:rPr>
                        <a:t> (N. Virginia)</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342900" marR="0" lvl="0" indent="-342900" algn="just">
                        <a:lnSpc>
                          <a:spcPct val="107000"/>
                        </a:lnSpc>
                        <a:spcBef>
                          <a:spcPts val="0"/>
                        </a:spcBef>
                        <a:spcAft>
                          <a:spcPts val="0"/>
                        </a:spcAft>
                        <a:buFont typeface="+mj-lt"/>
                        <a:buAutoNum type="arabicParenR"/>
                      </a:pPr>
                      <a:r>
                        <a:rPr lang="en-IN" sz="1400" kern="100">
                          <a:effectLst/>
                          <a:latin typeface="Aptos" panose="020B0004020202020204" pitchFamily="34" charset="0"/>
                        </a:rPr>
                        <a:t>Number of DPUs for apache spark job (5)</a:t>
                      </a:r>
                      <a:endParaRPr lang="en-US" sz="1400" kern="100">
                        <a:effectLst/>
                        <a:latin typeface="Aptos" panose="020B0004020202020204" pitchFamily="34" charset="0"/>
                      </a:endParaRPr>
                    </a:p>
                    <a:p>
                      <a:pPr marL="342900" marR="0" lvl="0" indent="-342900" algn="just">
                        <a:lnSpc>
                          <a:spcPct val="107000"/>
                        </a:lnSpc>
                        <a:spcBef>
                          <a:spcPts val="0"/>
                        </a:spcBef>
                        <a:spcAft>
                          <a:spcPts val="0"/>
                        </a:spcAft>
                        <a:buFont typeface="+mj-lt"/>
                        <a:buAutoNum type="arabicParenR"/>
                      </a:pPr>
                      <a:r>
                        <a:rPr lang="en-IN" sz="1400" kern="100">
                          <a:effectLst/>
                          <a:latin typeface="Aptos" panose="020B0004020202020204" pitchFamily="34" charset="0"/>
                        </a:rPr>
                        <a:t>Number of DPUs for Python Shell job (0.0625)</a:t>
                      </a:r>
                      <a:endParaRPr lang="en-US" sz="1400" kern="100">
                        <a:effectLst/>
                        <a:latin typeface="Aptos" panose="020B0004020202020204" pitchFamily="34" charset="0"/>
                      </a:endParaRPr>
                    </a:p>
                    <a:p>
                      <a:pPr marL="342900" marR="0" lvl="0" indent="-342900" algn="just">
                        <a:lnSpc>
                          <a:spcPct val="107000"/>
                        </a:lnSpc>
                        <a:spcBef>
                          <a:spcPts val="0"/>
                        </a:spcBef>
                        <a:spcAft>
                          <a:spcPts val="0"/>
                        </a:spcAft>
                        <a:buFont typeface="+mj-lt"/>
                        <a:buAutoNum type="arabicParenR"/>
                      </a:pPr>
                      <a:r>
                        <a:rPr lang="en-IN" sz="1400" kern="100">
                          <a:effectLst/>
                          <a:latin typeface="Aptos" panose="020B0004020202020204" pitchFamily="34" charset="0"/>
                        </a:rPr>
                        <a:t>Number of crawlers (1)</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tc>
                <a:tc>
                  <a:txBody>
                    <a:bodyPr/>
                    <a:lstStyle/>
                    <a:p>
                      <a:pPr marL="0" marR="0" algn="ctr">
                        <a:lnSpc>
                          <a:spcPct val="107000"/>
                        </a:lnSpc>
                        <a:spcBef>
                          <a:spcPts val="0"/>
                        </a:spcBef>
                        <a:spcAft>
                          <a:spcPts val="0"/>
                        </a:spcAft>
                      </a:pPr>
                      <a:r>
                        <a:rPr lang="en-IN" sz="1400" kern="100">
                          <a:effectLst/>
                          <a:latin typeface="Aptos" panose="020B0004020202020204" pitchFamily="34" charset="0"/>
                        </a:rPr>
                        <a:t>13.01</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816611584"/>
                  </a:ext>
                </a:extLst>
              </a:tr>
              <a:tr h="0">
                <a:tc>
                  <a:txBody>
                    <a:bodyPr/>
                    <a:lstStyle/>
                    <a:p>
                      <a:pPr marL="0" marR="0" algn="ctr">
                        <a:lnSpc>
                          <a:spcPct val="107000"/>
                        </a:lnSpc>
                        <a:spcBef>
                          <a:spcPts val="0"/>
                        </a:spcBef>
                        <a:spcAft>
                          <a:spcPts val="0"/>
                        </a:spcAft>
                      </a:pPr>
                      <a:r>
                        <a:rPr lang="en-IN" sz="1400" kern="100">
                          <a:effectLst/>
                          <a:latin typeface="Aptos" panose="020B0004020202020204" pitchFamily="34" charset="0"/>
                        </a:rPr>
                        <a:t>Amazon Redshift</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US East      </a:t>
                      </a:r>
                    </a:p>
                    <a:p>
                      <a:pPr marL="0" marR="0" algn="ctr">
                        <a:lnSpc>
                          <a:spcPct val="107000"/>
                        </a:lnSpc>
                        <a:spcBef>
                          <a:spcPts val="0"/>
                        </a:spcBef>
                        <a:spcAft>
                          <a:spcPts val="0"/>
                        </a:spcAft>
                      </a:pPr>
                      <a:r>
                        <a:rPr lang="en-IN" sz="1400" kern="100" dirty="0">
                          <a:effectLst/>
                          <a:latin typeface="Aptos" panose="020B0004020202020204" pitchFamily="34" charset="0"/>
                        </a:rPr>
                        <a:t>(N. Virginia)</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342900" marR="0" lvl="0" indent="-342900" algn="just">
                        <a:lnSpc>
                          <a:spcPct val="107000"/>
                        </a:lnSpc>
                        <a:spcBef>
                          <a:spcPts val="0"/>
                        </a:spcBef>
                        <a:spcAft>
                          <a:spcPts val="0"/>
                        </a:spcAft>
                        <a:buFont typeface="+mj-lt"/>
                        <a:buAutoNum type="arabicParenR"/>
                      </a:pPr>
                      <a:r>
                        <a:rPr lang="en-IN" sz="1400" kern="100" dirty="0">
                          <a:effectLst/>
                          <a:latin typeface="Aptos" panose="020B0004020202020204" pitchFamily="34" charset="0"/>
                        </a:rPr>
                        <a:t>Nodes (1)</a:t>
                      </a:r>
                      <a:endParaRPr lang="en-US" sz="1400" kern="100" dirty="0">
                        <a:effectLst/>
                        <a:latin typeface="Aptos" panose="020B0004020202020204" pitchFamily="34" charset="0"/>
                      </a:endParaRPr>
                    </a:p>
                    <a:p>
                      <a:pPr marL="342900" marR="0" lvl="0" indent="-342900" algn="just">
                        <a:lnSpc>
                          <a:spcPct val="107000"/>
                        </a:lnSpc>
                        <a:spcBef>
                          <a:spcPts val="0"/>
                        </a:spcBef>
                        <a:spcAft>
                          <a:spcPts val="0"/>
                        </a:spcAft>
                        <a:buFont typeface="+mj-lt"/>
                        <a:buAutoNum type="arabicParenR"/>
                      </a:pPr>
                      <a:r>
                        <a:rPr lang="en-IN" sz="1400" kern="100" dirty="0">
                          <a:effectLst/>
                          <a:latin typeface="Aptos" panose="020B0004020202020204" pitchFamily="34" charset="0"/>
                        </a:rPr>
                        <a:t>Instance type (dc2.large)</a:t>
                      </a:r>
                    </a:p>
                    <a:p>
                      <a:pPr marL="342900" marR="0" lvl="0" indent="-342900" algn="just">
                        <a:lnSpc>
                          <a:spcPct val="107000"/>
                        </a:lnSpc>
                        <a:spcBef>
                          <a:spcPts val="0"/>
                        </a:spcBef>
                        <a:spcAft>
                          <a:spcPts val="0"/>
                        </a:spcAft>
                        <a:buFont typeface="+mj-lt"/>
                        <a:buAutoNum type="arabicParenR"/>
                      </a:pPr>
                      <a:r>
                        <a:rPr lang="en-IN" sz="1400" kern="100" dirty="0">
                          <a:effectLst/>
                          <a:latin typeface="Aptos" panose="020B0004020202020204" pitchFamily="34" charset="0"/>
                        </a:rPr>
                        <a:t>Utilization (On-Demand only) (50% Utilized/Month)</a:t>
                      </a:r>
                      <a:endParaRPr lang="en-US" sz="1400" kern="100" dirty="0">
                        <a:effectLst/>
                        <a:latin typeface="Aptos" panose="020B0004020202020204" pitchFamily="34" charset="0"/>
                      </a:endParaRPr>
                    </a:p>
                    <a:p>
                      <a:pPr marL="342900" marR="0" lvl="0" indent="-342900" algn="just">
                        <a:lnSpc>
                          <a:spcPct val="107000"/>
                        </a:lnSpc>
                        <a:spcBef>
                          <a:spcPts val="0"/>
                        </a:spcBef>
                        <a:spcAft>
                          <a:spcPts val="0"/>
                        </a:spcAft>
                        <a:buFont typeface="+mj-lt"/>
                        <a:buAutoNum type="arabicParenR"/>
                      </a:pPr>
                      <a:r>
                        <a:rPr lang="en-IN" sz="1400" kern="100" dirty="0">
                          <a:effectLst/>
                          <a:latin typeface="Aptos" panose="020B0004020202020204" pitchFamily="34" charset="0"/>
                        </a:rPr>
                        <a:t>Pricing Strategy (OnDemand)</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tc>
                <a:tc>
                  <a:txBody>
                    <a:bodyPr/>
                    <a:lstStyle/>
                    <a:p>
                      <a:pPr marL="0" marR="0" algn="ctr">
                        <a:lnSpc>
                          <a:spcPct val="107000"/>
                        </a:lnSpc>
                        <a:spcBef>
                          <a:spcPts val="0"/>
                        </a:spcBef>
                        <a:spcAft>
                          <a:spcPts val="0"/>
                        </a:spcAft>
                      </a:pPr>
                      <a:r>
                        <a:rPr lang="en-IN" sz="1400" kern="100">
                          <a:effectLst/>
                          <a:latin typeface="Aptos" panose="020B0004020202020204" pitchFamily="34" charset="0"/>
                        </a:rPr>
                        <a:t>91.25</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6392398"/>
                  </a:ext>
                </a:extLst>
              </a:tr>
              <a:tr h="0">
                <a:tc>
                  <a:txBody>
                    <a:bodyPr/>
                    <a:lstStyle/>
                    <a:p>
                      <a:pPr marL="0" marR="0" algn="ctr">
                        <a:lnSpc>
                          <a:spcPct val="107000"/>
                        </a:lnSpc>
                        <a:spcBef>
                          <a:spcPts val="0"/>
                        </a:spcBef>
                        <a:spcAft>
                          <a:spcPts val="0"/>
                        </a:spcAft>
                      </a:pPr>
                      <a:r>
                        <a:rPr lang="en-IN" sz="1400" kern="100">
                          <a:effectLst/>
                          <a:latin typeface="Aptos" panose="020B0004020202020204" pitchFamily="34" charset="0"/>
                        </a:rPr>
                        <a:t>Amazon QuickSight</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US East       </a:t>
                      </a:r>
                    </a:p>
                    <a:p>
                      <a:pPr marL="0" marR="0" algn="ctr">
                        <a:lnSpc>
                          <a:spcPct val="107000"/>
                        </a:lnSpc>
                        <a:spcBef>
                          <a:spcPts val="0"/>
                        </a:spcBef>
                        <a:spcAft>
                          <a:spcPts val="0"/>
                        </a:spcAft>
                      </a:pPr>
                      <a:r>
                        <a:rPr lang="en-IN" sz="1400" kern="100" dirty="0">
                          <a:effectLst/>
                          <a:latin typeface="Aptos" panose="020B0004020202020204" pitchFamily="34" charset="0"/>
                        </a:rPr>
                        <a:t>(N. Virginia)</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342900" marR="0" lvl="0" indent="-342900" algn="just">
                        <a:lnSpc>
                          <a:spcPct val="107000"/>
                        </a:lnSpc>
                        <a:spcBef>
                          <a:spcPts val="0"/>
                        </a:spcBef>
                        <a:spcAft>
                          <a:spcPts val="0"/>
                        </a:spcAft>
                        <a:buFont typeface="+mj-lt"/>
                        <a:buAutoNum type="arabicParenR"/>
                      </a:pPr>
                      <a:r>
                        <a:rPr lang="en-IN" sz="1400" kern="100">
                          <a:effectLst/>
                          <a:latin typeface="Aptos" panose="020B0004020202020204" pitchFamily="34" charset="0"/>
                        </a:rPr>
                        <a:t>Author ($ 24 per user/month)</a:t>
                      </a:r>
                      <a:endParaRPr lang="en-US" sz="1400" kern="100">
                        <a:effectLst/>
                        <a:latin typeface="Aptos" panose="020B0004020202020204" pitchFamily="34" charset="0"/>
                      </a:endParaRPr>
                    </a:p>
                    <a:p>
                      <a:pPr marL="342900" marR="0" lvl="0" indent="-342900" algn="just">
                        <a:lnSpc>
                          <a:spcPct val="107000"/>
                        </a:lnSpc>
                        <a:spcBef>
                          <a:spcPts val="0"/>
                        </a:spcBef>
                        <a:spcAft>
                          <a:spcPts val="0"/>
                        </a:spcAft>
                        <a:buFont typeface="+mj-lt"/>
                        <a:buAutoNum type="arabicParenR"/>
                      </a:pPr>
                      <a:r>
                        <a:rPr lang="en-IN" sz="1400" kern="100">
                          <a:effectLst/>
                          <a:latin typeface="Aptos" panose="020B0004020202020204" pitchFamily="34" charset="0"/>
                        </a:rPr>
                        <a:t>Reader ($ 3 per user/month)</a:t>
                      </a:r>
                      <a:endParaRPr lang="en-US" sz="1400" kern="100">
                        <a:effectLst/>
                        <a:latin typeface="Aptos" panose="020B0004020202020204" pitchFamily="34" charset="0"/>
                      </a:endParaRPr>
                    </a:p>
                    <a:p>
                      <a:pPr marL="342900" marR="0" lvl="0" indent="-342900" algn="just">
                        <a:lnSpc>
                          <a:spcPct val="107000"/>
                        </a:lnSpc>
                        <a:spcBef>
                          <a:spcPts val="0"/>
                        </a:spcBef>
                        <a:spcAft>
                          <a:spcPts val="0"/>
                        </a:spcAft>
                        <a:buFont typeface="+mj-lt"/>
                        <a:buAutoNum type="arabicParenR"/>
                      </a:pPr>
                      <a:r>
                        <a:rPr lang="en-IN" sz="1400" kern="100">
                          <a:effectLst/>
                          <a:latin typeface="Aptos" panose="020B0004020202020204" pitchFamily="34" charset="0"/>
                        </a:rPr>
                        <a:t>Usage based pricing(Reader Capacity from $250 For 500 Sessions/Month)</a:t>
                      </a:r>
                      <a:endParaRPr lang="en-US" sz="1400" kern="100">
                        <a:effectLst/>
                        <a:latin typeface="Aptos" panose="020B0004020202020204" pitchFamily="34" charset="0"/>
                      </a:endParaRPr>
                    </a:p>
                    <a:p>
                      <a:pPr marL="342900" marR="0" lvl="0" indent="-342900" algn="just">
                        <a:lnSpc>
                          <a:spcPct val="107000"/>
                        </a:lnSpc>
                        <a:spcBef>
                          <a:spcPts val="0"/>
                        </a:spcBef>
                        <a:spcAft>
                          <a:spcPts val="0"/>
                        </a:spcAft>
                        <a:buFont typeface="+mj-lt"/>
                        <a:buAutoNum type="arabicParenR"/>
                      </a:pPr>
                      <a:r>
                        <a:rPr lang="en-IN" sz="1400" kern="100">
                          <a:effectLst/>
                          <a:latin typeface="Aptos" panose="020B0004020202020204" pitchFamily="34" charset="0"/>
                        </a:rPr>
                        <a:t>Spice charge($0.38 per GB/Month)</a:t>
                      </a:r>
                      <a:endParaRPr lang="en-US" sz="1400" kern="10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pPr>
                      <a:r>
                        <a:rPr lang="en-IN" sz="1400" kern="100" dirty="0">
                          <a:effectLst/>
                          <a:latin typeface="Aptos" panose="020B0004020202020204" pitchFamily="34" charset="0"/>
                        </a:rPr>
                        <a:t>Based on what you choose</a:t>
                      </a:r>
                      <a:endParaRPr lang="en-US" sz="1400" kern="100" dirty="0">
                        <a:effectLst/>
                        <a:latin typeface="Aptos" panose="020B0004020202020204" pitchFamily="34" charset="0"/>
                        <a:ea typeface="Aptos" panose="020B000402020202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186101118"/>
                  </a:ext>
                </a:extLst>
              </a:tr>
            </a:tbl>
          </a:graphicData>
        </a:graphic>
      </p:graphicFrame>
      <p:sp>
        <p:nvSpPr>
          <p:cNvPr id="6" name="Rectangle 1">
            <a:extLst>
              <a:ext uri="{FF2B5EF4-FFF2-40B4-BE49-F238E27FC236}">
                <a16:creationId xmlns:a16="http://schemas.microsoft.com/office/drawing/2014/main" id="{8069AB7F-0334-9B35-AD6E-0E163A221A9E}"/>
              </a:ext>
            </a:extLst>
          </p:cNvPr>
          <p:cNvSpPr>
            <a:spLocks noChangeArrowheads="1"/>
          </p:cNvSpPr>
          <p:nvPr/>
        </p:nvSpPr>
        <p:spPr bwMode="auto">
          <a:xfrm>
            <a:off x="2813586" y="985386"/>
            <a:ext cx="64149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strike="noStrike" cap="none" normalizeH="0" baseline="0" dirty="0">
                <a:ln>
                  <a:noFill/>
                </a:ln>
                <a:solidFill>
                  <a:schemeClr val="bg1"/>
                </a:solidFill>
                <a:effectLst/>
                <a:latin typeface="Aptos" panose="020B0004020202020204" pitchFamily="34" charset="0"/>
                <a:ea typeface="Aptos" panose="020B0004020202020204" pitchFamily="34" charset="0"/>
                <a:cs typeface="Times New Roman" panose="02020603050405020304" pitchFamily="18" charset="0"/>
              </a:rPr>
              <a:t>Estimate Summary </a:t>
            </a:r>
            <a:r>
              <a:rPr kumimoji="0" lang="en-US" altLang="en-US" b="1" i="0" u="none" strike="noStrike" cap="none" normalizeH="0" baseline="0" dirty="0">
                <a:ln>
                  <a:noFill/>
                </a:ln>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kumimoji="0" lang="en-US" altLang="en-US" b="0" i="0" u="none" strike="noStrike" cap="none" normalizeH="0" baseline="0" dirty="0">
                <a:ln>
                  <a:noFill/>
                </a:ln>
                <a:solidFill>
                  <a:schemeClr val="bg1"/>
                </a:solidFill>
                <a:effectLst/>
                <a:latin typeface="Aptos" panose="020B0004020202020204" pitchFamily="34" charset="0"/>
                <a:ea typeface="Aptos" panose="020B0004020202020204" pitchFamily="34" charset="0"/>
                <a:cs typeface="Times New Roman" panose="02020603050405020304" pitchFamily="18" charset="0"/>
              </a:rPr>
              <a:t>Calculated by AWS Pricing Calculator</a:t>
            </a:r>
            <a:endParaRPr kumimoji="0" lang="en-US" altLang="en-US" b="0" i="0" u="none" strike="noStrike" cap="none" normalizeH="0" baseline="0" dirty="0">
              <a:ln>
                <a:noFill/>
              </a:ln>
              <a:solidFill>
                <a:schemeClr val="bg1"/>
              </a:solidFill>
              <a:effectLst/>
              <a:latin typeface="Aptos" panose="020B0004020202020204" pitchFamily="34" charset="0"/>
            </a:endParaRPr>
          </a:p>
        </p:txBody>
      </p:sp>
      <p:sp>
        <p:nvSpPr>
          <p:cNvPr id="8" name="TextBox 7">
            <a:extLst>
              <a:ext uri="{FF2B5EF4-FFF2-40B4-BE49-F238E27FC236}">
                <a16:creationId xmlns:a16="http://schemas.microsoft.com/office/drawing/2014/main" id="{6B6CED53-13F4-9532-9E76-7C20D14A2927}"/>
              </a:ext>
            </a:extLst>
          </p:cNvPr>
          <p:cNvSpPr txBox="1"/>
          <p:nvPr/>
        </p:nvSpPr>
        <p:spPr>
          <a:xfrm>
            <a:off x="4829043" y="2358847"/>
            <a:ext cx="2384054" cy="36933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solidFill>
                <a:effectLst/>
                <a:latin typeface="Aptos" panose="020B0004020202020204" pitchFamily="34" charset="0"/>
                <a:ea typeface="Aptos" panose="020B0004020202020204" pitchFamily="34" charset="0"/>
                <a:cs typeface="Mangal" panose="02040503050203030202" pitchFamily="18" charset="0"/>
              </a:rPr>
              <a:t>Detailed Estimate:</a:t>
            </a:r>
            <a:endParaRPr kumimoji="0" lang="en-US" altLang="en-US" sz="800" b="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69204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References &amp; Conclusion</a:t>
            </a: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sp>
        <p:nvSpPr>
          <p:cNvPr id="7" name="TextBox 6">
            <a:extLst>
              <a:ext uri="{FF2B5EF4-FFF2-40B4-BE49-F238E27FC236}">
                <a16:creationId xmlns:a16="http://schemas.microsoft.com/office/drawing/2014/main" id="{45FDBAFD-ED90-D830-46C7-403684EEEF07}"/>
              </a:ext>
            </a:extLst>
          </p:cNvPr>
          <p:cNvSpPr txBox="1"/>
          <p:nvPr/>
        </p:nvSpPr>
        <p:spPr>
          <a:xfrm>
            <a:off x="1257091" y="1500436"/>
            <a:ext cx="9677818" cy="3737370"/>
          </a:xfrm>
          <a:prstGeom prst="rect">
            <a:avLst/>
          </a:prstGeom>
          <a:noFill/>
        </p:spPr>
        <p:txBody>
          <a:bodyPr wrap="square">
            <a:spAutoFit/>
          </a:bodyPr>
          <a:lstStyle/>
          <a:p>
            <a:pPr marL="0" marR="0" algn="just">
              <a:lnSpc>
                <a:spcPct val="107000"/>
              </a:lnSpc>
              <a:spcBef>
                <a:spcPts val="0"/>
              </a:spcBef>
              <a:spcAft>
                <a:spcPts val="0"/>
              </a:spcAft>
            </a:pPr>
            <a:r>
              <a:rPr lang="en-IN" sz="18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Reference details regarding Pricing</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just">
              <a:lnSpc>
                <a:spcPct val="107000"/>
              </a:lnSpc>
              <a:spcBef>
                <a:spcPts val="0"/>
              </a:spcBef>
              <a:spcAft>
                <a:spcPts val="0"/>
              </a:spcAf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AWS S3:  </a:t>
            </a:r>
            <a:r>
              <a:rPr lang="en-IN" sz="1800"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hlinkClick r:id="rId4">
                  <a:extLst>
                    <a:ext uri="{A12FA001-AC4F-418D-AE19-62706E023703}">
                      <ahyp:hlinkClr xmlns:ahyp="http://schemas.microsoft.com/office/drawing/2018/hyperlinkcolor" val="tx"/>
                    </a:ext>
                  </a:extLst>
                </a:hlinkClick>
              </a:rPr>
              <a:t>https://aws.amazon.com/s3/pricing/</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just">
              <a:lnSpc>
                <a:spcPct val="107000"/>
              </a:lnSpc>
              <a:spcBef>
                <a:spcPts val="0"/>
              </a:spcBef>
              <a:spcAft>
                <a:spcPts val="0"/>
              </a:spcAf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AWS Glue:  </a:t>
            </a:r>
            <a:r>
              <a:rPr lang="en-IN" sz="1800"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hlinkClick r:id="rId5">
                  <a:extLst>
                    <a:ext uri="{A12FA001-AC4F-418D-AE19-62706E023703}">
                      <ahyp:hlinkClr xmlns:ahyp="http://schemas.microsoft.com/office/drawing/2018/hyperlinkcolor" val="tx"/>
                    </a:ext>
                  </a:extLst>
                </a:hlinkClick>
              </a:rPr>
              <a:t>https://aws.amazon.com/glue/pricing/</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just">
              <a:lnSpc>
                <a:spcPct val="107000"/>
              </a:lnSpc>
              <a:spcBef>
                <a:spcPts val="0"/>
              </a:spcBef>
              <a:spcAft>
                <a:spcPts val="0"/>
              </a:spcAf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Amazon Redshift:  </a:t>
            </a:r>
            <a:r>
              <a:rPr lang="en-IN" sz="1800"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hlinkClick r:id="rId6">
                  <a:extLst>
                    <a:ext uri="{A12FA001-AC4F-418D-AE19-62706E023703}">
                      <ahyp:hlinkClr xmlns:ahyp="http://schemas.microsoft.com/office/drawing/2018/hyperlinkcolor" val="tx"/>
                    </a:ext>
                  </a:extLst>
                </a:hlinkClick>
              </a:rPr>
              <a:t>https://aws.amazon.com/redshift/pricing/</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just">
              <a:lnSpc>
                <a:spcPct val="107000"/>
              </a:lnSpc>
              <a:spcBef>
                <a:spcPts val="0"/>
              </a:spcBef>
              <a:spcAft>
                <a:spcPts val="0"/>
              </a:spcAf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AWS QuickSight:  </a:t>
            </a:r>
            <a:r>
              <a:rPr lang="en-IN" sz="1800" i="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hlinkClick r:id="rId7">
                  <a:extLst>
                    <a:ext uri="{A12FA001-AC4F-418D-AE19-62706E023703}">
                      <ahyp:hlinkClr xmlns:ahyp="http://schemas.microsoft.com/office/drawing/2018/hyperlinkcolor" val="tx"/>
                    </a:ext>
                  </a:extLst>
                </a:hlinkClick>
              </a:rPr>
              <a:t>https://aws.amazon.com/quicksight/pricing/?p=pm&amp;c=aa&amp;pd=qs&amp;z=4</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just">
              <a:lnSpc>
                <a:spcPct val="107000"/>
              </a:lnSpc>
              <a:spcBef>
                <a:spcPts val="0"/>
              </a:spcBef>
              <a:spcAft>
                <a:spcPts val="0"/>
              </a:spcAft>
            </a:pPr>
            <a:r>
              <a:rPr lang="en-IN" sz="1800" b="1" i="1" u="none" strike="noStrike"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 </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ctr">
              <a:lnSpc>
                <a:spcPct val="107000"/>
              </a:lnSpc>
              <a:spcBef>
                <a:spcPts val="0"/>
              </a:spcBef>
              <a:spcAft>
                <a:spcPts val="0"/>
              </a:spcAft>
            </a:pPr>
            <a:r>
              <a:rPr lang="en-IN" sz="20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Conclusion</a:t>
            </a:r>
            <a:endParaRPr lang="en-US" sz="20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ctr">
              <a:lnSpc>
                <a:spcPct val="107000"/>
              </a:lnSpc>
              <a:spcBef>
                <a:spcPts val="0"/>
              </a:spcBef>
              <a:spcAft>
                <a:spcPts val="0"/>
              </a:spcAft>
            </a:pPr>
            <a:r>
              <a:rPr lang="en-IN"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By leveraging AWS S3, Glue, Redshift, and QuickSight, companies can establish an efficient data pipeline that transforms raw data into valuable business insights. This integrated approach reduces time and resources required for data management and analysis while enhancing the accuracy and relevance of generated insights. The result is a more agile and informed business strategy that drives growth and profitability.</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spTree>
    <p:extLst>
      <p:ext uri="{BB962C8B-B14F-4D97-AF65-F5344CB8AC3E}">
        <p14:creationId xmlns:p14="http://schemas.microsoft.com/office/powerpoint/2010/main" val="1733662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pic>
        <p:nvPicPr>
          <p:cNvPr id="4" name="Picture 3" descr="A blue and black hexagons on a black background">
            <a:extLst>
              <a:ext uri="{FF2B5EF4-FFF2-40B4-BE49-F238E27FC236}">
                <a16:creationId xmlns:a16="http://schemas.microsoft.com/office/drawing/2014/main" id="{766324FE-8828-24D3-659F-35BD5014E3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6" name="Parallelogram 5">
            <a:extLst>
              <a:ext uri="{FF2B5EF4-FFF2-40B4-BE49-F238E27FC236}">
                <a16:creationId xmlns:a16="http://schemas.microsoft.com/office/drawing/2014/main" id="{D30DAB4D-E1AF-4678-3590-87C9C2914F17}"/>
              </a:ext>
            </a:extLst>
          </p:cNvPr>
          <p:cNvSpPr/>
          <p:nvPr/>
        </p:nvSpPr>
        <p:spPr>
          <a:xfrm>
            <a:off x="-1723209" y="0"/>
            <a:ext cx="10998654" cy="6858000"/>
          </a:xfrm>
          <a:prstGeom prst="parallelogram">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18FC8D8-B0C9-E005-3BCD-C2E34064F08B}"/>
              </a:ext>
            </a:extLst>
          </p:cNvPr>
          <p:cNvSpPr>
            <a:spLocks noGrp="1"/>
          </p:cNvSpPr>
          <p:nvPr>
            <p:ph type="subTitle" idx="1"/>
          </p:nvPr>
        </p:nvSpPr>
        <p:spPr>
          <a:xfrm>
            <a:off x="447674" y="3210853"/>
            <a:ext cx="3248026" cy="1262087"/>
          </a:xfrm>
          <a:effectLst/>
        </p:spPr>
        <p:txBody>
          <a:bodyPr>
            <a:noAutofit/>
          </a:bodyPr>
          <a:lstStyle/>
          <a:p>
            <a:pPr algn="l">
              <a:lnSpc>
                <a:spcPct val="70000"/>
              </a:lnSpc>
            </a:pPr>
            <a:r>
              <a:rPr lang="en-US" sz="4800">
                <a:solidFill>
                  <a:srgbClr val="265E7E"/>
                </a:solidFill>
                <a:latin typeface="Aptos" panose="020B0004020202020204" pitchFamily="34" charset="0"/>
              </a:rPr>
              <a:t>Thank you!</a:t>
            </a:r>
          </a:p>
        </p:txBody>
      </p:sp>
      <p:pic>
        <p:nvPicPr>
          <p:cNvPr id="5" name="Picture 4" descr="A blue text on a black background&#10;&#10;Description automatically generated">
            <a:extLst>
              <a:ext uri="{FF2B5EF4-FFF2-40B4-BE49-F238E27FC236}">
                <a16:creationId xmlns:a16="http://schemas.microsoft.com/office/drawing/2014/main" id="{BFC0659C-6714-4EFB-0AB4-9E961AD33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446" y="673348"/>
            <a:ext cx="6451988" cy="1810817"/>
          </a:xfrm>
          <a:prstGeom prst="rect">
            <a:avLst/>
          </a:prstGeom>
          <a:effectLst/>
        </p:spPr>
      </p:pic>
      <p:sp>
        <p:nvSpPr>
          <p:cNvPr id="7" name="Rectangle 6">
            <a:extLst>
              <a:ext uri="{FF2B5EF4-FFF2-40B4-BE49-F238E27FC236}">
                <a16:creationId xmlns:a16="http://schemas.microsoft.com/office/drawing/2014/main" id="{B0ED8229-D8C2-1AA1-A6C8-138044909146}"/>
              </a:ext>
            </a:extLst>
          </p:cNvPr>
          <p:cNvSpPr/>
          <p:nvPr/>
        </p:nvSpPr>
        <p:spPr>
          <a:xfrm>
            <a:off x="548640" y="4602480"/>
            <a:ext cx="1868805" cy="53340"/>
          </a:xfrm>
          <a:prstGeom prst="rect">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a:extLst>
              <a:ext uri="{FF2B5EF4-FFF2-40B4-BE49-F238E27FC236}">
                <a16:creationId xmlns:a16="http://schemas.microsoft.com/office/drawing/2014/main" id="{06779983-34A5-6F6A-D4D6-91AD0E1E085D}"/>
              </a:ext>
            </a:extLst>
          </p:cNvPr>
          <p:cNvSpPr txBox="1">
            <a:spLocks/>
          </p:cNvSpPr>
          <p:nvPr/>
        </p:nvSpPr>
        <p:spPr>
          <a:xfrm>
            <a:off x="441960" y="4962036"/>
            <a:ext cx="3248026" cy="1262087"/>
          </a:xfrm>
          <a:prstGeom prst="rect">
            <a:avLst/>
          </a:prstGeom>
          <a:effectLst/>
        </p:spPr>
        <p:txBody>
          <a:bodyPr vert="horz" lIns="91440" tIns="45720" rIns="91440" bIns="45720" rtlCol="0" anchor="t">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70000"/>
              </a:lnSpc>
            </a:pPr>
            <a:r>
              <a:rPr lang="en-US" sz="1600" b="1">
                <a:solidFill>
                  <a:schemeClr val="bg1">
                    <a:lumMod val="75000"/>
                    <a:lumOff val="25000"/>
                  </a:schemeClr>
                </a:solidFill>
                <a:latin typeface="Aptos" panose="020B0004020202020204" pitchFamily="34" charset="0"/>
              </a:rPr>
              <a:t>Website</a:t>
            </a:r>
            <a:r>
              <a:rPr lang="en-US" sz="1600">
                <a:solidFill>
                  <a:schemeClr val="bg1">
                    <a:lumMod val="75000"/>
                    <a:lumOff val="25000"/>
                  </a:schemeClr>
                </a:solidFill>
                <a:latin typeface="Aptos" panose="020B0004020202020204" pitchFamily="34" charset="0"/>
              </a:rPr>
              <a:t>: guddge.com</a:t>
            </a:r>
          </a:p>
          <a:p>
            <a:pPr algn="l">
              <a:lnSpc>
                <a:spcPct val="70000"/>
              </a:lnSpc>
            </a:pPr>
            <a:r>
              <a:rPr lang="en-US" sz="1600" b="1">
                <a:solidFill>
                  <a:schemeClr val="bg1">
                    <a:lumMod val="75000"/>
                    <a:lumOff val="25000"/>
                  </a:schemeClr>
                </a:solidFill>
                <a:latin typeface="Aptos" panose="020B0004020202020204" pitchFamily="34" charset="0"/>
              </a:rPr>
              <a:t>Contact</a:t>
            </a:r>
            <a:r>
              <a:rPr lang="en-US" sz="1600">
                <a:solidFill>
                  <a:schemeClr val="bg1">
                    <a:lumMod val="75000"/>
                    <a:lumOff val="25000"/>
                  </a:schemeClr>
                </a:solidFill>
                <a:latin typeface="Aptos" panose="020B0004020202020204" pitchFamily="34" charset="0"/>
              </a:rPr>
              <a:t>: sales@guddge.com</a:t>
            </a:r>
          </a:p>
        </p:txBody>
      </p:sp>
    </p:spTree>
    <p:extLst>
      <p:ext uri="{BB962C8B-B14F-4D97-AF65-F5344CB8AC3E}">
        <p14:creationId xmlns:p14="http://schemas.microsoft.com/office/powerpoint/2010/main" val="54692379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E5F2DAD93DFB4187758C9C306315A5" ma:contentTypeVersion="13" ma:contentTypeDescription="Create a new document." ma:contentTypeScope="" ma:versionID="8ac00c28e26e7d76a9ab591ad5af8ab3">
  <xsd:schema xmlns:xsd="http://www.w3.org/2001/XMLSchema" xmlns:xs="http://www.w3.org/2001/XMLSchema" xmlns:p="http://schemas.microsoft.com/office/2006/metadata/properties" xmlns:ns3="0046ba77-c11e-4fe3-a711-e9cf2f0d5312" xmlns:ns4="88b43f25-fe56-4135-9e9b-eea4fccb5047" targetNamespace="http://schemas.microsoft.com/office/2006/metadata/properties" ma:root="true" ma:fieldsID="c66e579bad2e1c1b2fb654ef92d8115a" ns3:_="" ns4:_="">
    <xsd:import namespace="0046ba77-c11e-4fe3-a711-e9cf2f0d5312"/>
    <xsd:import namespace="88b43f25-fe56-4135-9e9b-eea4fccb5047"/>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4:SharedWithUsers" minOccurs="0"/>
                <xsd:element ref="ns4:SharedWithDetails" minOccurs="0"/>
                <xsd:element ref="ns4:SharingHintHash" minOccurs="0"/>
                <xsd:element ref="ns3:_activity"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46ba77-c11e-4fe3-a711-e9cf2f0d5312"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b43f25-fe56-4135-9e9b-eea4fccb504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0046ba77-c11e-4fe3-a711-e9cf2f0d5312" xsi:nil="true"/>
  </documentManagement>
</p:properties>
</file>

<file path=customXml/itemProps1.xml><?xml version="1.0" encoding="utf-8"?>
<ds:datastoreItem xmlns:ds="http://schemas.openxmlformats.org/officeDocument/2006/customXml" ds:itemID="{C18E2F0F-E7D3-419E-AB62-0619EDEFD4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46ba77-c11e-4fe3-a711-e9cf2f0d5312"/>
    <ds:schemaRef ds:uri="88b43f25-fe56-4135-9e9b-eea4fccb50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65D03D9-A9DB-47F6-BCA7-BDC2558CC07E}">
  <ds:schemaRefs>
    <ds:schemaRef ds:uri="http://schemas.microsoft.com/sharepoint/v3/contenttype/forms"/>
  </ds:schemaRefs>
</ds:datastoreItem>
</file>

<file path=customXml/itemProps3.xml><?xml version="1.0" encoding="utf-8"?>
<ds:datastoreItem xmlns:ds="http://schemas.openxmlformats.org/officeDocument/2006/customXml" ds:itemID="{FF5C140A-76AD-4126-A096-C20F1580B120}">
  <ds:schemaRefs>
    <ds:schemaRef ds:uri="http://purl.org/dc/elements/1.1/"/>
    <ds:schemaRef ds:uri="http://purl.org/dc/dcmitype/"/>
    <ds:schemaRef ds:uri="88b43f25-fe56-4135-9e9b-eea4fccb5047"/>
    <ds:schemaRef ds:uri="0046ba77-c11e-4fe3-a711-e9cf2f0d5312"/>
    <ds:schemaRef ds:uri="http://schemas.openxmlformats.org/package/2006/metadata/core-properties"/>
    <ds:schemaRef ds:uri="http://purl.org/dc/terms/"/>
    <ds:schemaRef ds:uri="http://schemas.microsoft.com/office/2006/metadata/properties"/>
    <ds:schemaRef ds:uri="http://www.w3.org/XML/1998/namespace"/>
    <ds:schemaRef ds:uri="http://schemas.microsoft.com/office/2006/documentManagement/typ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Guddge LLC Managed Services 09032024</Template>
  <TotalTime>136</TotalTime>
  <Words>907</Words>
  <Application>Microsoft Office PowerPoint</Application>
  <PresentationFormat>Widescreen</PresentationFormat>
  <Paragraphs>115</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Arial</vt:lpstr>
      <vt:lpstr>Corbel</vt:lpstr>
      <vt:lpstr>Depth</vt:lpstr>
      <vt:lpstr>PowerPoint Presentation</vt:lpstr>
      <vt:lpstr>Introduction &amp; Overview</vt:lpstr>
      <vt:lpstr>AWS: S3</vt:lpstr>
      <vt:lpstr>AWS Redshift</vt:lpstr>
      <vt:lpstr>AWS Redshift Cont.</vt:lpstr>
      <vt:lpstr>AWS Glue</vt:lpstr>
      <vt:lpstr>AWS Glue Cont.</vt:lpstr>
      <vt:lpstr>AWS QuickSight</vt:lpstr>
      <vt:lpstr>AWS QuickSight Cont.</vt:lpstr>
      <vt:lpstr>AWS QuickSight Cont. 2</vt:lpstr>
      <vt:lpstr>QuickSight Capabilities</vt:lpstr>
      <vt:lpstr>QuickSight Capabilities</vt:lpstr>
      <vt:lpstr>References &amp; 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xatrian@gmail.com</dc:creator>
  <cp:lastModifiedBy>xatrian@gmail.com</cp:lastModifiedBy>
  <cp:revision>3</cp:revision>
  <dcterms:created xsi:type="dcterms:W3CDTF">2024-09-12T23:50:24Z</dcterms:created>
  <dcterms:modified xsi:type="dcterms:W3CDTF">2024-09-13T04:53:52Z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0x010100B5E5F2DAD93DFB4187758C9C306315A5</vt:lpwstr>
  </property>
</Properties>
</file>